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7"/>
  </p:notes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6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40" r:id="rId31"/>
    <p:sldId id="343" r:id="rId32"/>
    <p:sldId id="344" r:id="rId33"/>
    <p:sldId id="345" r:id="rId34"/>
    <p:sldId id="346" r:id="rId35"/>
    <p:sldId id="336" r:id="rId36"/>
    <p:sldId id="337" r:id="rId37"/>
    <p:sldId id="338" r:id="rId38"/>
    <p:sldId id="339" r:id="rId39"/>
    <p:sldId id="341" r:id="rId40"/>
    <p:sldId id="342" r:id="rId41"/>
    <p:sldId id="308" r:id="rId42"/>
    <p:sldId id="309" r:id="rId43"/>
    <p:sldId id="310" r:id="rId44"/>
    <p:sldId id="311" r:id="rId45"/>
    <p:sldId id="312" r:id="rId46"/>
    <p:sldId id="313" r:id="rId47"/>
    <p:sldId id="315" r:id="rId48"/>
    <p:sldId id="316" r:id="rId49"/>
    <p:sldId id="317" r:id="rId50"/>
    <p:sldId id="318" r:id="rId51"/>
    <p:sldId id="319" r:id="rId52"/>
    <p:sldId id="321" r:id="rId53"/>
    <p:sldId id="322" r:id="rId54"/>
    <p:sldId id="323" r:id="rId55"/>
    <p:sldId id="324" r:id="rId56"/>
    <p:sldId id="325" r:id="rId57"/>
    <p:sldId id="326" r:id="rId58"/>
    <p:sldId id="327" r:id="rId59"/>
    <p:sldId id="328" r:id="rId60"/>
    <p:sldId id="329" r:id="rId61"/>
    <p:sldId id="330" r:id="rId62"/>
    <p:sldId id="331" r:id="rId63"/>
    <p:sldId id="332" r:id="rId64"/>
    <p:sldId id="333" r:id="rId65"/>
    <p:sldId id="334" r:id="rId66"/>
  </p:sldIdLst>
  <p:sldSz cx="9144000" cy="6858000" type="screen4x3"/>
  <p:notesSz cx="6858000" cy="9144000"/>
  <p:defaultTextStyle>
    <a:defPPr>
      <a:defRPr lang="en-GB"/>
    </a:defPPr>
    <a:lvl1pPr algn="l" defTabSz="449263" rtl="0" fontAlgn="base">
      <a:lnSpc>
        <a:spcPct val="81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49263" rtl="0" fontAlgn="base">
      <a:lnSpc>
        <a:spcPct val="81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49263" rtl="0" fontAlgn="base">
      <a:lnSpc>
        <a:spcPct val="81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49263" rtl="0" fontAlgn="base">
      <a:lnSpc>
        <a:spcPct val="81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49263" rtl="0" fontAlgn="base">
      <a:lnSpc>
        <a:spcPct val="81000"/>
      </a:lnSpc>
      <a:spcBef>
        <a:spcPct val="0"/>
      </a:spcBef>
      <a:spcAft>
        <a:spcPct val="0"/>
      </a:spcAft>
      <a:buClr>
        <a:srgbClr val="FFFFFF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87" autoAdjust="0"/>
    <p:restoredTop sz="94660"/>
  </p:normalViewPr>
  <p:slideViewPr>
    <p:cSldViewPr>
      <p:cViewPr>
        <p:scale>
          <a:sx n="94" d="100"/>
          <a:sy n="94" d="100"/>
        </p:scale>
        <p:origin x="-852" y="17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5A1428-742F-4628-AA8E-40D8CB01B78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</dgm:pt>
    <dgm:pt modelId="{EDD9CF06-B99E-4870-A8D4-6DCDE51D878F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Дидактические игры: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«Чудо-фраза», «Летает – не летает»,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«Контакт», «Странные рассказы»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E77BE559-DEE1-4811-A93E-BF637F0BA4E1}" type="parTrans" cxnId="{F3D4FFD5-576F-4DD5-992F-21A2DA888700}">
      <dgm:prSet/>
      <dgm:spPr/>
    </dgm:pt>
    <dgm:pt modelId="{716F38C8-3D41-4667-8212-5AE790237E8B}" type="sibTrans" cxnId="{F3D4FFD5-576F-4DD5-992F-21A2DA888700}">
      <dgm:prSet/>
      <dgm:spPr/>
    </dgm:pt>
    <dgm:pt modelId="{9021D8ED-7A37-4173-BF1C-39A68BBC7B68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Имитационные игры: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«Суд»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3148687-4168-4648-9440-D4475280C730}" type="parTrans" cxnId="{8A6C376F-B245-40C8-B3F0-F8F5164FE181}">
      <dgm:prSet/>
      <dgm:spPr/>
    </dgm:pt>
    <dgm:pt modelId="{6E1E533F-14A0-4E5E-A8C2-26323693878C}" type="sibTrans" cxnId="{8A6C376F-B245-40C8-B3F0-F8F5164FE181}">
      <dgm:prSet/>
      <dgm:spPr/>
    </dgm:pt>
    <dgm:pt modelId="{6DAFEF08-5695-47C5-A472-18CD6395B22E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Иллюстративные игры: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«Ты не один», «Разные значения слова «закон»»,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«Яблоко»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541AD301-6A06-4D1B-A3F4-8115BDEF66C9}" type="parTrans" cxnId="{54F1DA2D-1889-414D-9EED-4CF974EFC968}">
      <dgm:prSet/>
      <dgm:spPr/>
    </dgm:pt>
    <dgm:pt modelId="{810FEF79-E19F-4DBC-889C-9E92E19F67BC}" type="sibTrans" cxnId="{54F1DA2D-1889-414D-9EED-4CF974EFC968}">
      <dgm:prSet/>
      <dgm:spPr/>
    </dgm:pt>
    <dgm:pt modelId="{7B340664-CD80-4D4C-B071-BEDF60F94252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Деловые игры: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«Выборы местной власти»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 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4D36F563-A5B7-46F3-8274-E8A2C258CAEF}" type="parTrans" cxnId="{0770EF41-6C7D-4F33-94B9-3E911BD8672D}">
      <dgm:prSet/>
      <dgm:spPr/>
    </dgm:pt>
    <dgm:pt modelId="{C2EBCB3D-C599-4963-87CF-162254A71C15}" type="sibTrans" cxnId="{0770EF41-6C7D-4F33-94B9-3E911BD8672D}">
      <dgm:prSet/>
      <dgm:spPr/>
    </dgm:pt>
    <dgm:pt modelId="{B44D5F8A-0674-4589-A7C4-2240F20DB136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Сюжетно-ролевые игры: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«Шаг за шагом», «Пересказываем сказку»,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«Ролевое обсуждение»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EE546DDB-5ED0-4D5D-8AF4-B04C936C8275}" type="parTrans" cxnId="{8003A411-42DF-4FF1-805B-D24413BC7D97}">
      <dgm:prSet/>
      <dgm:spPr/>
    </dgm:pt>
    <dgm:pt modelId="{0A6F9608-9F89-4C63-BE0C-A037A9A62072}" type="sibTrans" cxnId="{8003A411-42DF-4FF1-805B-D24413BC7D97}">
      <dgm:prSet/>
      <dgm:spPr/>
    </dgm:pt>
    <dgm:pt modelId="{D424BBF5-712C-4554-867A-6D3FDE99BBA6}" type="pres">
      <dgm:prSet presAssocID="{AB5A1428-742F-4628-AA8E-40D8CB01B783}" presName="compositeShape" presStyleCnt="0">
        <dgm:presLayoutVars>
          <dgm:chMax val="7"/>
          <dgm:dir/>
          <dgm:resizeHandles val="exact"/>
        </dgm:presLayoutVars>
      </dgm:prSet>
      <dgm:spPr/>
    </dgm:pt>
    <dgm:pt modelId="{A43ECE62-E409-4FA7-812B-242478BC6D73}" type="pres">
      <dgm:prSet presAssocID="{EDD9CF06-B99E-4870-A8D4-6DCDE51D878F}" presName="circ1" presStyleLbl="vennNode1" presStyleIdx="0" presStyleCnt="5"/>
      <dgm:spPr/>
    </dgm:pt>
    <dgm:pt modelId="{E6DE25C1-9AEB-4A7D-AC09-4E95F4DF8910}" type="pres">
      <dgm:prSet presAssocID="{EDD9CF06-B99E-4870-A8D4-6DCDE51D878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D20DEB4-70E5-4E59-9CDF-11097830328E}" type="pres">
      <dgm:prSet presAssocID="{9021D8ED-7A37-4173-BF1C-39A68BBC7B68}" presName="circ2" presStyleLbl="vennNode1" presStyleIdx="1" presStyleCnt="5"/>
      <dgm:spPr/>
    </dgm:pt>
    <dgm:pt modelId="{4A0B0BD2-AA66-4C4C-A143-CBCAABD69A2A}" type="pres">
      <dgm:prSet presAssocID="{9021D8ED-7A37-4173-BF1C-39A68BBC7B6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7887256-C481-4F0D-85A9-36D3E17698C1}" type="pres">
      <dgm:prSet presAssocID="{6DAFEF08-5695-47C5-A472-18CD6395B22E}" presName="circ3" presStyleLbl="vennNode1" presStyleIdx="2" presStyleCnt="5"/>
      <dgm:spPr/>
    </dgm:pt>
    <dgm:pt modelId="{3683798C-D720-4195-8E72-476C0B0FA16A}" type="pres">
      <dgm:prSet presAssocID="{6DAFEF08-5695-47C5-A472-18CD6395B22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0B0D765-AB90-47E3-8819-40C9619917E9}" type="pres">
      <dgm:prSet presAssocID="{7B340664-CD80-4D4C-B071-BEDF60F94252}" presName="circ4" presStyleLbl="vennNode1" presStyleIdx="3" presStyleCnt="5"/>
      <dgm:spPr/>
    </dgm:pt>
    <dgm:pt modelId="{44CB70B3-1256-470E-8D6C-8A7DE3C3B36F}" type="pres">
      <dgm:prSet presAssocID="{7B340664-CD80-4D4C-B071-BEDF60F94252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F9EC7A3-A05A-4BB0-86AA-6BF928F1C692}" type="pres">
      <dgm:prSet presAssocID="{B44D5F8A-0674-4589-A7C4-2240F20DB136}" presName="circ5" presStyleLbl="vennNode1" presStyleIdx="4" presStyleCnt="5"/>
      <dgm:spPr/>
    </dgm:pt>
    <dgm:pt modelId="{92D4CA29-83ED-4791-BB89-648239E2080D}" type="pres">
      <dgm:prSet presAssocID="{B44D5F8A-0674-4589-A7C4-2240F20DB136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FC85DC2-82CF-404F-B507-D3D0A7E4811B}" type="presOf" srcId="{AB5A1428-742F-4628-AA8E-40D8CB01B783}" destId="{D424BBF5-712C-4554-867A-6D3FDE99BBA6}" srcOrd="0" destOrd="0" presId="urn:microsoft.com/office/officeart/2005/8/layout/venn1"/>
    <dgm:cxn modelId="{C504B3CC-C0F1-4FC2-97C3-BF04965057DD}" type="presOf" srcId="{EDD9CF06-B99E-4870-A8D4-6DCDE51D878F}" destId="{E6DE25C1-9AEB-4A7D-AC09-4E95F4DF8910}" srcOrd="0" destOrd="0" presId="urn:microsoft.com/office/officeart/2005/8/layout/venn1"/>
    <dgm:cxn modelId="{BD856DD9-F340-4CBB-8D98-233CC6798F2E}" type="presOf" srcId="{7B340664-CD80-4D4C-B071-BEDF60F94252}" destId="{44CB70B3-1256-470E-8D6C-8A7DE3C3B36F}" srcOrd="0" destOrd="0" presId="urn:microsoft.com/office/officeart/2005/8/layout/venn1"/>
    <dgm:cxn modelId="{8003A411-42DF-4FF1-805B-D24413BC7D97}" srcId="{AB5A1428-742F-4628-AA8E-40D8CB01B783}" destId="{B44D5F8A-0674-4589-A7C4-2240F20DB136}" srcOrd="4" destOrd="0" parTransId="{EE546DDB-5ED0-4D5D-8AF4-B04C936C8275}" sibTransId="{0A6F9608-9F89-4C63-BE0C-A037A9A62072}"/>
    <dgm:cxn modelId="{102C67A9-C282-469E-8F3C-45ED9E811237}" type="presOf" srcId="{9021D8ED-7A37-4173-BF1C-39A68BBC7B68}" destId="{4A0B0BD2-AA66-4C4C-A143-CBCAABD69A2A}" srcOrd="0" destOrd="0" presId="urn:microsoft.com/office/officeart/2005/8/layout/venn1"/>
    <dgm:cxn modelId="{8A6C376F-B245-40C8-B3F0-F8F5164FE181}" srcId="{AB5A1428-742F-4628-AA8E-40D8CB01B783}" destId="{9021D8ED-7A37-4173-BF1C-39A68BBC7B68}" srcOrd="1" destOrd="0" parTransId="{23148687-4168-4648-9440-D4475280C730}" sibTransId="{6E1E533F-14A0-4E5E-A8C2-26323693878C}"/>
    <dgm:cxn modelId="{0770EF41-6C7D-4F33-94B9-3E911BD8672D}" srcId="{AB5A1428-742F-4628-AA8E-40D8CB01B783}" destId="{7B340664-CD80-4D4C-B071-BEDF60F94252}" srcOrd="3" destOrd="0" parTransId="{4D36F563-A5B7-46F3-8274-E8A2C258CAEF}" sibTransId="{C2EBCB3D-C599-4963-87CF-162254A71C15}"/>
    <dgm:cxn modelId="{F3D4FFD5-576F-4DD5-992F-21A2DA888700}" srcId="{AB5A1428-742F-4628-AA8E-40D8CB01B783}" destId="{EDD9CF06-B99E-4870-A8D4-6DCDE51D878F}" srcOrd="0" destOrd="0" parTransId="{E77BE559-DEE1-4811-A93E-BF637F0BA4E1}" sibTransId="{716F38C8-3D41-4667-8212-5AE790237E8B}"/>
    <dgm:cxn modelId="{54F1DA2D-1889-414D-9EED-4CF974EFC968}" srcId="{AB5A1428-742F-4628-AA8E-40D8CB01B783}" destId="{6DAFEF08-5695-47C5-A472-18CD6395B22E}" srcOrd="2" destOrd="0" parTransId="{541AD301-6A06-4D1B-A3F4-8115BDEF66C9}" sibTransId="{810FEF79-E19F-4DBC-889C-9E92E19F67BC}"/>
    <dgm:cxn modelId="{97CAB36A-D2DB-4029-A386-66A80D558188}" type="presOf" srcId="{6DAFEF08-5695-47C5-A472-18CD6395B22E}" destId="{3683798C-D720-4195-8E72-476C0B0FA16A}" srcOrd="0" destOrd="0" presId="urn:microsoft.com/office/officeart/2005/8/layout/venn1"/>
    <dgm:cxn modelId="{A6840B2C-4F59-4AE4-B289-F194844C7B84}" type="presOf" srcId="{B44D5F8A-0674-4589-A7C4-2240F20DB136}" destId="{92D4CA29-83ED-4791-BB89-648239E2080D}" srcOrd="0" destOrd="0" presId="urn:microsoft.com/office/officeart/2005/8/layout/venn1"/>
    <dgm:cxn modelId="{AA959AF0-20FB-4ADF-ADB5-E4EAACA0D53F}" type="presParOf" srcId="{D424BBF5-712C-4554-867A-6D3FDE99BBA6}" destId="{A43ECE62-E409-4FA7-812B-242478BC6D73}" srcOrd="0" destOrd="0" presId="urn:microsoft.com/office/officeart/2005/8/layout/venn1"/>
    <dgm:cxn modelId="{5BDF668D-A23C-4C2A-88FA-3D9F86D1388D}" type="presParOf" srcId="{D424BBF5-712C-4554-867A-6D3FDE99BBA6}" destId="{E6DE25C1-9AEB-4A7D-AC09-4E95F4DF8910}" srcOrd="1" destOrd="0" presId="urn:microsoft.com/office/officeart/2005/8/layout/venn1"/>
    <dgm:cxn modelId="{DA44982A-8C1C-4A00-B024-76DF3E1AE09A}" type="presParOf" srcId="{D424BBF5-712C-4554-867A-6D3FDE99BBA6}" destId="{5D20DEB4-70E5-4E59-9CDF-11097830328E}" srcOrd="2" destOrd="0" presId="urn:microsoft.com/office/officeart/2005/8/layout/venn1"/>
    <dgm:cxn modelId="{32E010BB-47FC-41B8-8BC7-0B1A84EF1CD1}" type="presParOf" srcId="{D424BBF5-712C-4554-867A-6D3FDE99BBA6}" destId="{4A0B0BD2-AA66-4C4C-A143-CBCAABD69A2A}" srcOrd="3" destOrd="0" presId="urn:microsoft.com/office/officeart/2005/8/layout/venn1"/>
    <dgm:cxn modelId="{A2754771-464C-4DDD-A102-2857FFA596D5}" type="presParOf" srcId="{D424BBF5-712C-4554-867A-6D3FDE99BBA6}" destId="{77887256-C481-4F0D-85A9-36D3E17698C1}" srcOrd="4" destOrd="0" presId="urn:microsoft.com/office/officeart/2005/8/layout/venn1"/>
    <dgm:cxn modelId="{A575288A-C382-4C37-BC1D-CEE5E4EABF74}" type="presParOf" srcId="{D424BBF5-712C-4554-867A-6D3FDE99BBA6}" destId="{3683798C-D720-4195-8E72-476C0B0FA16A}" srcOrd="5" destOrd="0" presId="urn:microsoft.com/office/officeart/2005/8/layout/venn1"/>
    <dgm:cxn modelId="{01EFFBE5-0960-4E8B-9985-0EC774E09F6B}" type="presParOf" srcId="{D424BBF5-712C-4554-867A-6D3FDE99BBA6}" destId="{20B0D765-AB90-47E3-8819-40C9619917E9}" srcOrd="6" destOrd="0" presId="urn:microsoft.com/office/officeart/2005/8/layout/venn1"/>
    <dgm:cxn modelId="{AEE7050D-8ADD-45EC-A723-3FF626A12C1D}" type="presParOf" srcId="{D424BBF5-712C-4554-867A-6D3FDE99BBA6}" destId="{44CB70B3-1256-470E-8D6C-8A7DE3C3B36F}" srcOrd="7" destOrd="0" presId="urn:microsoft.com/office/officeart/2005/8/layout/venn1"/>
    <dgm:cxn modelId="{35C97283-9B27-469D-8E4A-F7D9CD360BF5}" type="presParOf" srcId="{D424BBF5-712C-4554-867A-6D3FDE99BBA6}" destId="{CF9EC7A3-A05A-4BB0-86AA-6BF928F1C692}" srcOrd="8" destOrd="0" presId="urn:microsoft.com/office/officeart/2005/8/layout/venn1"/>
    <dgm:cxn modelId="{2F1C83C2-DAAC-4CDA-8767-943E5231BB6B}" type="presParOf" srcId="{D424BBF5-712C-4554-867A-6D3FDE99BBA6}" destId="{92D4CA29-83ED-4791-BB89-648239E2080D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35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36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703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7037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9639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7863"/>
            <a:ext cx="4567238" cy="34432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9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7038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534D9465-A3AC-4154-9CEA-C1FF0D80CB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06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D269B-06B4-4D88-BDED-DF53A214FA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FD83A-C8E8-4F34-BED0-DEE360ED4B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31763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1763"/>
            <a:ext cx="6016625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485F4-F0B1-4AD3-8AD4-FC8F68FC75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330A9-BE3F-4AF1-88FE-0E40273CC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699FF-FFB2-4E6B-9C5F-56790714EB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5F856-398B-4FBE-9F0B-A721C4D93D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7BD87-FA5C-4456-B43D-DEF0052581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2C593-7E59-41B0-9D4C-A9D8C49217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06671-FAB4-4607-8ACA-B96EAB6CDE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F6A6B-7272-4087-80E5-9399F7ACC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86459-1AD1-4A66-9BBB-02018748B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6BF4E-6D77-4B3D-8D31-4841102D84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3300"/>
            </a:gs>
            <a:gs pos="50000">
              <a:srgbClr val="996600"/>
            </a:gs>
            <a:gs pos="100000">
              <a:srgbClr val="66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3800475" y="1789113"/>
            <a:ext cx="5353050" cy="5054600"/>
            <a:chOff x="2394" y="1127"/>
            <a:chExt cx="3372" cy="3184"/>
          </a:xfrm>
        </p:grpSpPr>
        <p:sp>
          <p:nvSpPr>
            <p:cNvPr id="2056" name="Rectangle 2"/>
            <p:cNvSpPr>
              <a:spLocks noChangeArrowheads="1"/>
            </p:cNvSpPr>
            <p:nvPr/>
          </p:nvSpPr>
          <p:spPr bwMode="auto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7" name="Oval 3"/>
            <p:cNvSpPr>
              <a:spLocks noChangeArrowheads="1"/>
            </p:cNvSpPr>
            <p:nvPr/>
          </p:nvSpPr>
          <p:spPr bwMode="auto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8" name="Rectangle 4"/>
            <p:cNvSpPr>
              <a:spLocks noChangeArrowheads="1"/>
            </p:cNvSpPr>
            <p:nvPr/>
          </p:nvSpPr>
          <p:spPr bwMode="auto">
            <a:xfrm rot="1020000">
              <a:off x="5206" y="1496"/>
              <a:ext cx="6" cy="2073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9" name="Freeform 5"/>
            <p:cNvSpPr>
              <a:spLocks noChangeArrowheads="1"/>
            </p:cNvSpPr>
            <p:nvPr/>
          </p:nvSpPr>
          <p:spPr bwMode="auto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0" name="Rectangle 6"/>
            <p:cNvSpPr>
              <a:spLocks noChangeArrowheads="1"/>
            </p:cNvSpPr>
            <p:nvPr/>
          </p:nvSpPr>
          <p:spPr bwMode="auto">
            <a:xfrm rot="120000">
              <a:off x="5489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1" name="Rectangle 7"/>
            <p:cNvSpPr>
              <a:spLocks noChangeArrowheads="1"/>
            </p:cNvSpPr>
            <p:nvPr/>
          </p:nvSpPr>
          <p:spPr bwMode="auto">
            <a:xfrm rot="-960000">
              <a:off x="5640" y="1524"/>
              <a:ext cx="6" cy="881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2" name="Rectangle 8"/>
            <p:cNvSpPr>
              <a:spLocks noChangeArrowheads="1"/>
            </p:cNvSpPr>
            <p:nvPr/>
          </p:nvSpPr>
          <p:spPr bwMode="auto">
            <a:xfrm rot="-1140000">
              <a:off x="3441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3" name="Rectangle 9"/>
            <p:cNvSpPr>
              <a:spLocks noChangeArrowheads="1"/>
            </p:cNvSpPr>
            <p:nvPr/>
          </p:nvSpPr>
          <p:spPr bwMode="auto">
            <a:xfrm rot="1140000">
              <a:off x="2760" y="1823"/>
              <a:ext cx="6" cy="2119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4" name="Rectangle 10"/>
            <p:cNvSpPr>
              <a:spLocks noChangeArrowheads="1"/>
            </p:cNvSpPr>
            <p:nvPr/>
          </p:nvSpPr>
          <p:spPr bwMode="auto">
            <a:xfrm rot="240000">
              <a:off x="3036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5" name="Freeform 11"/>
            <p:cNvSpPr>
              <a:spLocks noChangeArrowheads="1"/>
            </p:cNvSpPr>
            <p:nvPr/>
          </p:nvSpPr>
          <p:spPr bwMode="auto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6" name="Freeform 12"/>
            <p:cNvSpPr>
              <a:spLocks noChangeArrowheads="1"/>
            </p:cNvSpPr>
            <p:nvPr/>
          </p:nvSpPr>
          <p:spPr bwMode="auto">
            <a:xfrm>
              <a:off x="4762" y="3591"/>
              <a:ext cx="996" cy="126"/>
            </a:xfrm>
            <a:custGeom>
              <a:avLst/>
              <a:gdLst>
                <a:gd name="T0" fmla="*/ 794 w 993"/>
                <a:gd name="T1" fmla="*/ 6 h 126"/>
                <a:gd name="T2" fmla="*/ 692 w 993"/>
                <a:gd name="T3" fmla="*/ 6 h 126"/>
                <a:gd name="T4" fmla="*/ 603 w 993"/>
                <a:gd name="T5" fmla="*/ 6 h 126"/>
                <a:gd name="T6" fmla="*/ 501 w 993"/>
                <a:gd name="T7" fmla="*/ 6 h 126"/>
                <a:gd name="T8" fmla="*/ 421 w 993"/>
                <a:gd name="T9" fmla="*/ 6 h 126"/>
                <a:gd name="T10" fmla="*/ 355 w 993"/>
                <a:gd name="T11" fmla="*/ 0 h 126"/>
                <a:gd name="T12" fmla="*/ 296 w 993"/>
                <a:gd name="T13" fmla="*/ 0 h 126"/>
                <a:gd name="T14" fmla="*/ 242 w 993"/>
                <a:gd name="T15" fmla="*/ 0 h 126"/>
                <a:gd name="T16" fmla="*/ 20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30 w 993"/>
                <a:gd name="T43" fmla="*/ 90 h 126"/>
                <a:gd name="T44" fmla="*/ 313 w 993"/>
                <a:gd name="T45" fmla="*/ 102 h 126"/>
                <a:gd name="T46" fmla="*/ 409 w 993"/>
                <a:gd name="T47" fmla="*/ 108 h 126"/>
                <a:gd name="T48" fmla="*/ 543 w 993"/>
                <a:gd name="T49" fmla="*/ 120 h 126"/>
                <a:gd name="T50" fmla="*/ 662 w 993"/>
                <a:gd name="T51" fmla="*/ 120 h 126"/>
                <a:gd name="T52" fmla="*/ 794 w 993"/>
                <a:gd name="T53" fmla="*/ 126 h 126"/>
                <a:gd name="T54" fmla="*/ 933 w 993"/>
                <a:gd name="T55" fmla="*/ 126 h 126"/>
                <a:gd name="T56" fmla="*/ 1053 w 993"/>
                <a:gd name="T57" fmla="*/ 126 h 126"/>
                <a:gd name="T58" fmla="*/ 1053 w 993"/>
                <a:gd name="T59" fmla="*/ 12 h 126"/>
                <a:gd name="T60" fmla="*/ 939 w 993"/>
                <a:gd name="T61" fmla="*/ 12 h 126"/>
                <a:gd name="T62" fmla="*/ 794 w 993"/>
                <a:gd name="T63" fmla="*/ 6 h 126"/>
                <a:gd name="T64" fmla="*/ 794 w 993"/>
                <a:gd name="T65" fmla="*/ 6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7" name="Freeform 13"/>
            <p:cNvSpPr>
              <a:spLocks noChangeArrowheads="1"/>
            </p:cNvSpPr>
            <p:nvPr/>
          </p:nvSpPr>
          <p:spPr bwMode="auto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218 w 969"/>
                <a:gd name="T9" fmla="*/ 173 h 245"/>
                <a:gd name="T10" fmla="*/ 313 w 969"/>
                <a:gd name="T11" fmla="*/ 203 h 245"/>
                <a:gd name="T12" fmla="*/ 373 w 969"/>
                <a:gd name="T13" fmla="*/ 215 h 245"/>
                <a:gd name="T14" fmla="*/ 433 w 969"/>
                <a:gd name="T15" fmla="*/ 227 h 245"/>
                <a:gd name="T16" fmla="*/ 513 w 969"/>
                <a:gd name="T17" fmla="*/ 233 h 245"/>
                <a:gd name="T18" fmla="*/ 596 w 969"/>
                <a:gd name="T19" fmla="*/ 239 h 245"/>
                <a:gd name="T20" fmla="*/ 674 w 969"/>
                <a:gd name="T21" fmla="*/ 245 h 245"/>
                <a:gd name="T22" fmla="*/ 764 w 969"/>
                <a:gd name="T23" fmla="*/ 245 h 245"/>
                <a:gd name="T24" fmla="*/ 915 w 969"/>
                <a:gd name="T25" fmla="*/ 245 h 245"/>
                <a:gd name="T26" fmla="*/ 1029 w 969"/>
                <a:gd name="T27" fmla="*/ 239 h 245"/>
                <a:gd name="T28" fmla="*/ 1029 w 969"/>
                <a:gd name="T29" fmla="*/ 60 h 245"/>
                <a:gd name="T30" fmla="*/ 740 w 969"/>
                <a:gd name="T31" fmla="*/ 60 h 245"/>
                <a:gd name="T32" fmla="*/ 543 w 969"/>
                <a:gd name="T33" fmla="*/ 54 h 245"/>
                <a:gd name="T34" fmla="*/ 33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81572D"/>
                </a:gs>
                <a:gs pos="100000">
                  <a:srgbClr val="663300"/>
                </a:gs>
              </a:gsLst>
              <a:lin ang="81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8" name="Freeform 14"/>
            <p:cNvSpPr>
              <a:spLocks noChangeArrowheads="1"/>
            </p:cNvSpPr>
            <p:nvPr/>
          </p:nvSpPr>
          <p:spPr bwMode="auto">
            <a:xfrm>
              <a:off x="4804" y="3591"/>
              <a:ext cx="954" cy="90"/>
            </a:xfrm>
            <a:custGeom>
              <a:avLst/>
              <a:gdLst>
                <a:gd name="T0" fmla="*/ 740 w 951"/>
                <a:gd name="T1" fmla="*/ 0 h 90"/>
                <a:gd name="T2" fmla="*/ 638 w 951"/>
                <a:gd name="T3" fmla="*/ 0 h 90"/>
                <a:gd name="T4" fmla="*/ 555 w 951"/>
                <a:gd name="T5" fmla="*/ 0 h 90"/>
                <a:gd name="T6" fmla="*/ 451 w 951"/>
                <a:gd name="T7" fmla="*/ 0 h 90"/>
                <a:gd name="T8" fmla="*/ 385 w 951"/>
                <a:gd name="T9" fmla="*/ 0 h 90"/>
                <a:gd name="T10" fmla="*/ 319 w 951"/>
                <a:gd name="T11" fmla="*/ 0 h 90"/>
                <a:gd name="T12" fmla="*/ 265 w 951"/>
                <a:gd name="T13" fmla="*/ 0 h 90"/>
                <a:gd name="T14" fmla="*/ 218 w 951"/>
                <a:gd name="T15" fmla="*/ 0 h 90"/>
                <a:gd name="T16" fmla="*/ 18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88 w 951"/>
                <a:gd name="T41" fmla="*/ 60 h 90"/>
                <a:gd name="T42" fmla="*/ 271 w 951"/>
                <a:gd name="T43" fmla="*/ 66 h 90"/>
                <a:gd name="T44" fmla="*/ 361 w 951"/>
                <a:gd name="T45" fmla="*/ 78 h 90"/>
                <a:gd name="T46" fmla="*/ 469 w 951"/>
                <a:gd name="T47" fmla="*/ 84 h 90"/>
                <a:gd name="T48" fmla="*/ 608 w 951"/>
                <a:gd name="T49" fmla="*/ 84 h 90"/>
                <a:gd name="T50" fmla="*/ 734 w 951"/>
                <a:gd name="T51" fmla="*/ 90 h 90"/>
                <a:gd name="T52" fmla="*/ 885 w 951"/>
                <a:gd name="T53" fmla="*/ 90 h 90"/>
                <a:gd name="T54" fmla="*/ 1011 w 951"/>
                <a:gd name="T55" fmla="*/ 90 h 90"/>
                <a:gd name="T56" fmla="*/ 1011 w 951"/>
                <a:gd name="T57" fmla="*/ 6 h 90"/>
                <a:gd name="T58" fmla="*/ 891 w 951"/>
                <a:gd name="T59" fmla="*/ 6 h 90"/>
                <a:gd name="T60" fmla="*/ 821 w 951"/>
                <a:gd name="T61" fmla="*/ 6 h 90"/>
                <a:gd name="T62" fmla="*/ 740 w 951"/>
                <a:gd name="T63" fmla="*/ 0 h 90"/>
                <a:gd name="T64" fmla="*/ 740 w 951"/>
                <a:gd name="T65" fmla="*/ 0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9" name="Freeform 15"/>
            <p:cNvSpPr>
              <a:spLocks noChangeArrowheads="1"/>
            </p:cNvSpPr>
            <p:nvPr/>
          </p:nvSpPr>
          <p:spPr bwMode="auto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0" name="Freeform 16"/>
            <p:cNvSpPr>
              <a:spLocks noChangeArrowheads="1"/>
            </p:cNvSpPr>
            <p:nvPr/>
          </p:nvSpPr>
          <p:spPr bwMode="auto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1" name="Freeform 17"/>
            <p:cNvSpPr>
              <a:spLocks noChangeArrowheads="1"/>
            </p:cNvSpPr>
            <p:nvPr/>
          </p:nvSpPr>
          <p:spPr bwMode="auto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2" name="Freeform 18"/>
            <p:cNvSpPr>
              <a:spLocks noChangeArrowheads="1"/>
            </p:cNvSpPr>
            <p:nvPr/>
          </p:nvSpPr>
          <p:spPr bwMode="auto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3" name="Freeform 19"/>
            <p:cNvSpPr>
              <a:spLocks noChangeArrowheads="1"/>
            </p:cNvSpPr>
            <p:nvPr/>
          </p:nvSpPr>
          <p:spPr bwMode="auto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4" name="Freeform 20"/>
            <p:cNvSpPr>
              <a:spLocks noChangeArrowheads="1"/>
            </p:cNvSpPr>
            <p:nvPr/>
          </p:nvSpPr>
          <p:spPr bwMode="auto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5" name="Freeform 21"/>
            <p:cNvSpPr>
              <a:spLocks noChangeArrowheads="1"/>
            </p:cNvSpPr>
            <p:nvPr/>
          </p:nvSpPr>
          <p:spPr bwMode="auto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6" name="Freeform 22"/>
            <p:cNvSpPr>
              <a:spLocks noChangeArrowheads="1"/>
            </p:cNvSpPr>
            <p:nvPr/>
          </p:nvSpPr>
          <p:spPr bwMode="auto">
            <a:xfrm>
              <a:off x="3017" y="1127"/>
              <a:ext cx="2603" cy="444"/>
            </a:xfrm>
            <a:custGeom>
              <a:avLst/>
              <a:gdLst>
                <a:gd name="T0" fmla="*/ 2759 w 2594"/>
                <a:gd name="T1" fmla="*/ 0 h 444"/>
                <a:gd name="T2" fmla="*/ 2777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306 w 2594"/>
                <a:gd name="T9" fmla="*/ 96 h 444"/>
                <a:gd name="T10" fmla="*/ 1451 w 2594"/>
                <a:gd name="T11" fmla="*/ 78 h 444"/>
                <a:gd name="T12" fmla="*/ 2759 w 2594"/>
                <a:gd name="T13" fmla="*/ 0 h 444"/>
                <a:gd name="T14" fmla="*/ 2759 w 2594"/>
                <a:gd name="T15" fmla="*/ 0 h 4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7" name="Freeform 23"/>
            <p:cNvSpPr>
              <a:spLocks noChangeArrowheads="1"/>
            </p:cNvSpPr>
            <p:nvPr/>
          </p:nvSpPr>
          <p:spPr bwMode="auto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8" name="Freeform 24"/>
            <p:cNvSpPr>
              <a:spLocks noChangeArrowheads="1"/>
            </p:cNvSpPr>
            <p:nvPr/>
          </p:nvSpPr>
          <p:spPr bwMode="auto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9" name="Freeform 25"/>
            <p:cNvSpPr>
              <a:spLocks noChangeArrowheads="1"/>
            </p:cNvSpPr>
            <p:nvPr/>
          </p:nvSpPr>
          <p:spPr bwMode="auto">
            <a:xfrm>
              <a:off x="2400" y="3872"/>
              <a:ext cx="72" cy="90"/>
            </a:xfrm>
            <a:custGeom>
              <a:avLst/>
              <a:gdLst>
                <a:gd name="T0" fmla="*/ 91 w 71"/>
                <a:gd name="T1" fmla="*/ 90 h 90"/>
                <a:gd name="T2" fmla="*/ 91 w 71"/>
                <a:gd name="T3" fmla="*/ 60 h 90"/>
                <a:gd name="T4" fmla="*/ 91 w 71"/>
                <a:gd name="T5" fmla="*/ 36 h 90"/>
                <a:gd name="T6" fmla="*/ 80 w 71"/>
                <a:gd name="T7" fmla="*/ 12 h 90"/>
                <a:gd name="T8" fmla="*/ 5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74 w 71"/>
                <a:gd name="T19" fmla="*/ 90 h 90"/>
                <a:gd name="T20" fmla="*/ 91 w 71"/>
                <a:gd name="T21" fmla="*/ 90 h 90"/>
                <a:gd name="T22" fmla="*/ 91 w 71"/>
                <a:gd name="T23" fmla="*/ 90 h 90"/>
                <a:gd name="T24" fmla="*/ 24 w 71"/>
                <a:gd name="T25" fmla="*/ 18 h 90"/>
                <a:gd name="T26" fmla="*/ 62 w 71"/>
                <a:gd name="T27" fmla="*/ 18 h 90"/>
                <a:gd name="T28" fmla="*/ 74 w 71"/>
                <a:gd name="T29" fmla="*/ 18 h 90"/>
                <a:gd name="T30" fmla="*/ 80 w 71"/>
                <a:gd name="T31" fmla="*/ 42 h 90"/>
                <a:gd name="T32" fmla="*/ 80 w 71"/>
                <a:gd name="T33" fmla="*/ 66 h 90"/>
                <a:gd name="T34" fmla="*/ 80 w 71"/>
                <a:gd name="T35" fmla="*/ 72 h 90"/>
                <a:gd name="T36" fmla="*/ 80 w 71"/>
                <a:gd name="T37" fmla="*/ 78 h 90"/>
                <a:gd name="T38" fmla="*/ 6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0" name="Oval 26"/>
            <p:cNvSpPr>
              <a:spLocks noChangeArrowheads="1"/>
            </p:cNvSpPr>
            <p:nvPr/>
          </p:nvSpPr>
          <p:spPr bwMode="auto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1" name="Oval 27"/>
            <p:cNvSpPr>
              <a:spLocks noChangeArrowheads="1"/>
            </p:cNvSpPr>
            <p:nvPr/>
          </p:nvSpPr>
          <p:spPr bwMode="auto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2" name="Oval 28"/>
            <p:cNvSpPr>
              <a:spLocks noChangeArrowheads="1"/>
            </p:cNvSpPr>
            <p:nvPr/>
          </p:nvSpPr>
          <p:spPr bwMode="auto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rgbClr val="81572D"/>
                </a:gs>
                <a:gs pos="100000">
                  <a:srgbClr val="6633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3" name="Freeform 29"/>
            <p:cNvSpPr>
              <a:spLocks noChangeArrowheads="1"/>
            </p:cNvSpPr>
            <p:nvPr/>
          </p:nvSpPr>
          <p:spPr bwMode="auto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4" name="Freeform 30"/>
            <p:cNvSpPr>
              <a:spLocks noChangeArrowheads="1"/>
            </p:cNvSpPr>
            <p:nvPr/>
          </p:nvSpPr>
          <p:spPr bwMode="auto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5" name="Rectangle 31"/>
            <p:cNvSpPr>
              <a:spLocks noChangeArrowheads="1"/>
            </p:cNvSpPr>
            <p:nvPr/>
          </p:nvSpPr>
          <p:spPr bwMode="auto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6" name="Rectangle 32"/>
            <p:cNvSpPr>
              <a:spLocks noChangeArrowheads="1"/>
            </p:cNvSpPr>
            <p:nvPr/>
          </p:nvSpPr>
          <p:spPr bwMode="auto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7" name="AutoShape 33"/>
            <p:cNvSpPr>
              <a:spLocks noChangeArrowheads="1"/>
            </p:cNvSpPr>
            <p:nvPr/>
          </p:nvSpPr>
          <p:spPr bwMode="auto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8" name="Freeform 34"/>
            <p:cNvSpPr>
              <a:spLocks noChangeArrowheads="1"/>
            </p:cNvSpPr>
            <p:nvPr/>
          </p:nvSpPr>
          <p:spPr bwMode="auto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9" name="Freeform 35"/>
            <p:cNvSpPr>
              <a:spLocks noChangeArrowheads="1"/>
            </p:cNvSpPr>
            <p:nvPr/>
          </p:nvSpPr>
          <p:spPr bwMode="auto">
            <a:xfrm>
              <a:off x="4169" y="1421"/>
              <a:ext cx="317" cy="138"/>
            </a:xfrm>
            <a:custGeom>
              <a:avLst/>
              <a:gdLst>
                <a:gd name="T0" fmla="*/ 181 w 316"/>
                <a:gd name="T1" fmla="*/ 0 h 138"/>
                <a:gd name="T2" fmla="*/ 247 w 316"/>
                <a:gd name="T3" fmla="*/ 6 h 138"/>
                <a:gd name="T4" fmla="*/ 295 w 316"/>
                <a:gd name="T5" fmla="*/ 36 h 138"/>
                <a:gd name="T6" fmla="*/ 324 w 316"/>
                <a:gd name="T7" fmla="*/ 78 h 138"/>
                <a:gd name="T8" fmla="*/ 33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81 w 316"/>
                <a:gd name="T19" fmla="*/ 0 h 138"/>
                <a:gd name="T20" fmla="*/ 181 w 316"/>
                <a:gd name="T21" fmla="*/ 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rgbClr val="663300"/>
                </a:gs>
                <a:gs pos="100000">
                  <a:srgbClr val="81572D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60" name="Rectangle 3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1763"/>
            <a:ext cx="8224838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7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78563"/>
            <a:ext cx="2128838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ahom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78563"/>
            <a:ext cx="2890838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Font typeface="Tahom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64" name="Rectangle 40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78563"/>
            <a:ext cx="2128838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ahom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AC7B0D11-292B-4215-B83A-284E922A6A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pitchFamily="34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Lucida Sans Unicode" charset="0"/>
          <a:cs typeface="+mj-cs"/>
        </a:defRPr>
      </a:lvl1pPr>
      <a:lvl2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pitchFamily="34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pitchFamily="34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pitchFamily="34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pitchFamily="34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Lucida Sans Unicode" charset="0"/>
          <a:cs typeface="Lucida Sans Unicode" charset="0"/>
        </a:defRPr>
      </a:lvl5pPr>
      <a:lvl6pPr marL="4572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charset="0"/>
        </a:defRPr>
      </a:lvl6pPr>
      <a:lvl7pPr marL="9144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charset="0"/>
        </a:defRPr>
      </a:lvl7pPr>
      <a:lvl8pPr marL="13716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charset="0"/>
        </a:defRPr>
      </a:lvl8pPr>
      <a:lvl9pPr marL="18288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DBBD71"/>
        </a:buClr>
        <a:buSzPct val="100000"/>
        <a:buFont typeface="Arial" charset="0"/>
        <a:defRPr sz="4400">
          <a:solidFill>
            <a:srgbClr val="DBBD7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Lucida Sans Unicode" charset="0"/>
        </a:defRPr>
      </a:lvl9pPr>
    </p:titleStyle>
    <p:bodyStyle>
      <a:lvl1pPr marL="338138" indent="-338138" algn="l" defTabSz="449263" rtl="0" eaLnBrk="0" fontAlgn="base" hangingPunct="0">
        <a:lnSpc>
          <a:spcPct val="103000"/>
        </a:lnSpc>
        <a:spcBef>
          <a:spcPts val="800"/>
        </a:spcBef>
        <a:spcAft>
          <a:spcPct val="0"/>
        </a:spcAft>
        <a:buClr>
          <a:srgbClr val="FFCC66"/>
        </a:buClr>
        <a:buSzPct val="65000"/>
        <a:buFont typeface="Wingdings" pitchFamily="2" charset="2"/>
        <a:buChar char="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Lucida Sans Unicode" charset="0"/>
          <a:cs typeface="+mn-cs"/>
        </a:defRPr>
      </a:lvl1pPr>
      <a:lvl2pPr marL="738188" indent="-280988" algn="l" defTabSz="449263" rtl="0" eaLnBrk="0" fontAlgn="base" hangingPunct="0">
        <a:lnSpc>
          <a:spcPct val="103000"/>
        </a:lnSpc>
        <a:spcBef>
          <a:spcPts val="700"/>
        </a:spcBef>
        <a:spcAft>
          <a:spcPct val="0"/>
        </a:spcAft>
        <a:buClr>
          <a:srgbClr val="FFFFFF"/>
        </a:buClr>
        <a:buSzPct val="65000"/>
        <a:buFont typeface="Wingdings" pitchFamily="2" charset="2"/>
        <a:buChar char="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lnSpc>
          <a:spcPct val="103000"/>
        </a:lnSpc>
        <a:spcBef>
          <a:spcPts val="600"/>
        </a:spcBef>
        <a:spcAft>
          <a:spcPct val="0"/>
        </a:spcAft>
        <a:buClr>
          <a:srgbClr val="808000"/>
        </a:buClr>
        <a:buSzPct val="65000"/>
        <a:buFont typeface="Wingdings" pitchFamily="2" charset="2"/>
        <a:buChar char="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lnSpc>
          <a:spcPct val="103000"/>
        </a:lnSpc>
        <a:spcBef>
          <a:spcPts val="500"/>
        </a:spcBef>
        <a:spcAft>
          <a:spcPct val="0"/>
        </a:spcAft>
        <a:buClr>
          <a:srgbClr val="FFFFFF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lnSpc>
          <a:spcPct val="103000"/>
        </a:lnSpc>
        <a:spcBef>
          <a:spcPts val="500"/>
        </a:spcBef>
        <a:spcAft>
          <a:spcPct val="0"/>
        </a:spcAft>
        <a:buClr>
          <a:srgbClr val="FFFFFF"/>
        </a:buClr>
        <a:buSzPct val="65000"/>
        <a:buFont typeface="Wingdings" pitchFamily="2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Lucida Sans Unicode" charset="0"/>
          <a:cs typeface="+mn-cs"/>
        </a:defRPr>
      </a:lvl5pPr>
      <a:lvl6pPr marL="2514600" indent="-228600" algn="l" defTabSz="449263" rtl="0" fontAlgn="base">
        <a:lnSpc>
          <a:spcPct val="103000"/>
        </a:lnSpc>
        <a:spcBef>
          <a:spcPts val="500"/>
        </a:spcBef>
        <a:spcAft>
          <a:spcPct val="0"/>
        </a:spcAft>
        <a:buClr>
          <a:srgbClr val="FFFFFF"/>
        </a:buClr>
        <a:buSzPct val="65000"/>
        <a:buFont typeface="Wingding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defTabSz="449263" rtl="0" fontAlgn="base">
        <a:lnSpc>
          <a:spcPct val="103000"/>
        </a:lnSpc>
        <a:spcBef>
          <a:spcPts val="500"/>
        </a:spcBef>
        <a:spcAft>
          <a:spcPct val="0"/>
        </a:spcAft>
        <a:buClr>
          <a:srgbClr val="FFFFFF"/>
        </a:buClr>
        <a:buSzPct val="65000"/>
        <a:buFont typeface="Wingding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defTabSz="449263" rtl="0" fontAlgn="base">
        <a:lnSpc>
          <a:spcPct val="103000"/>
        </a:lnSpc>
        <a:spcBef>
          <a:spcPts val="500"/>
        </a:spcBef>
        <a:spcAft>
          <a:spcPct val="0"/>
        </a:spcAft>
        <a:buClr>
          <a:srgbClr val="FFFFFF"/>
        </a:buClr>
        <a:buSzPct val="65000"/>
        <a:buFont typeface="Wingding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defTabSz="449263" rtl="0" fontAlgn="base">
        <a:lnSpc>
          <a:spcPct val="103000"/>
        </a:lnSpc>
        <a:spcBef>
          <a:spcPts val="500"/>
        </a:spcBef>
        <a:spcAft>
          <a:spcPct val="0"/>
        </a:spcAft>
        <a:buClr>
          <a:srgbClr val="FFFFFF"/>
        </a:buClr>
        <a:buSzPct val="65000"/>
        <a:buFont typeface="Wingdings" charset="2"/>
        <a:buChar char="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908175" y="1052513"/>
            <a:ext cx="5543550" cy="453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>
              <a:ln w="9525">
                <a:solidFill>
                  <a:srgbClr val="C0C0C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116013" y="1773238"/>
            <a:ext cx="6119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042988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2139950"/>
            <a:ext cx="8224837" cy="2216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5400" b="1" smtClean="0">
                <a:solidFill>
                  <a:srgbClr val="CCCCCC"/>
                </a:solidFill>
              </a:rPr>
              <a:t>Методика и теория </a:t>
            </a:r>
            <a:br>
              <a:rPr lang="ru-RU" sz="5400" b="1" smtClean="0">
                <a:solidFill>
                  <a:srgbClr val="CCCCCC"/>
                </a:solidFill>
              </a:rPr>
            </a:br>
            <a:r>
              <a:rPr lang="ru-RU" sz="5400" b="1" smtClean="0">
                <a:solidFill>
                  <a:srgbClr val="CCCCCC"/>
                </a:solidFill>
              </a:rPr>
              <a:t>преподавания права.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57188" y="428625"/>
            <a:ext cx="81438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>
                <a:cs typeface="Arial" pitchFamily="34" charset="0"/>
              </a:rPr>
              <a:t>В 60-е года внедрена новая учебная программа, формировавшая систему правовых знаний трех уровней: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1500188"/>
          <a:ext cx="8429625" cy="1616075"/>
        </p:xfrm>
        <a:graphic>
          <a:graphicData uri="http://schemas.openxmlformats.org/drawingml/2006/table">
            <a:tbl>
              <a:tblPr/>
              <a:tblGrid>
                <a:gridCol w="2809875"/>
                <a:gridCol w="2809875"/>
                <a:gridCol w="2809875"/>
              </a:tblGrid>
              <a:tr h="161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Знание некоторых вопросов общей теории права</a:t>
                      </a: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Знание  Конституции СССР</a:t>
                      </a: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Знание некоторых норм права (семейное, уголовное, трудовое)</a:t>
                      </a: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3EA"/>
                    </a:solidFill>
                  </a:tcPr>
                </a:tc>
              </a:tr>
            </a:tbl>
          </a:graphicData>
        </a:graphic>
      </p:graphicFrame>
      <p:sp>
        <p:nvSpPr>
          <p:cNvPr id="13325" name="Прямоугольник 4"/>
          <p:cNvSpPr>
            <a:spLocks noChangeArrowheads="1"/>
          </p:cNvSpPr>
          <p:nvPr/>
        </p:nvSpPr>
        <p:spPr bwMode="auto">
          <a:xfrm>
            <a:off x="142875" y="3000375"/>
            <a:ext cx="8715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cs typeface="Arial" pitchFamily="34" charset="0"/>
              </a:rPr>
              <a:t>В1962—1963 учебном году веден новый учебный курс «Обществознание». В некоторых школах в старших классах проводились факультативные занятия по курсу «Основы советского законодательства».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cs typeface="Arial" pitchFamily="34" charset="0"/>
              </a:rPr>
              <a:t>В 1975 г. в 8 классах общеобразовательных школ СССР вводится специальный правоведческий курс «Основы Советского государства и права». С введением 9-летней средней школы, этот курс перенесли в 9 класс.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357188" y="857250"/>
            <a:ext cx="8501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BFBFBF"/>
                </a:solidFill>
                <a:cs typeface="Arial" pitchFamily="34" charset="0"/>
              </a:rPr>
              <a:t>Главными задачами правового обучения и воспитания в Советском Союзе  были определены следующие: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857364"/>
          <a:ext cx="8786844" cy="2530475"/>
        </p:xfrm>
        <a:graphic>
          <a:graphicData uri="http://schemas.openxmlformats.org/drawingml/2006/table">
            <a:tbl>
              <a:tblPr/>
              <a:tblGrid>
                <a:gridCol w="1714532"/>
                <a:gridCol w="1885950"/>
                <a:gridCol w="1543050"/>
                <a:gridCol w="1914525"/>
                <a:gridCol w="1728787"/>
              </a:tblGrid>
              <a:tr h="2530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формирование необходимой системы знаний по вопросам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государства и права;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формирование уважения к Советскому государству, праву 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социалистической законности;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привитие навыков правомерного поведения;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 воспитание активной гражданской позиции, нетерпимости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ко всякого рода правонарушениям;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Lucida Sans Unicode" pitchFamily="34" charset="0"/>
                        </a:rPr>
                        <a:t>формирование потребности и умения активно защищать порядке интересы и права личности;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353" name="Прямоугольник 4"/>
          <p:cNvSpPr>
            <a:spLocks noChangeArrowheads="1"/>
          </p:cNvSpPr>
          <p:nvPr/>
        </p:nvSpPr>
        <p:spPr bwMode="auto">
          <a:xfrm>
            <a:off x="285750" y="3143250"/>
            <a:ext cx="86439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ru-RU" sz="2000">
              <a:solidFill>
                <a:srgbClr val="FF00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4838" cy="1230313"/>
          </a:xfrm>
        </p:spPr>
        <p:txBody>
          <a:bodyPr/>
          <a:lstStyle/>
          <a:p>
            <a:r>
              <a:rPr lang="ru-RU" smtClean="0">
                <a:solidFill>
                  <a:srgbClr val="A6A6A6"/>
                </a:solidFill>
                <a:cs typeface="Arial" pitchFamily="34" charset="0"/>
              </a:rPr>
              <a:t>Развитие современной системы обучения праву</a:t>
            </a:r>
            <a:r>
              <a:rPr lang="ru-RU" smtClean="0">
                <a:solidFill>
                  <a:srgbClr val="009973"/>
                </a:solidFill>
                <a:cs typeface="Arial" pitchFamily="34" charset="0"/>
              </a:rPr>
              <a:t/>
            </a:r>
            <a:br>
              <a:rPr lang="ru-RU" smtClean="0">
                <a:solidFill>
                  <a:srgbClr val="009973"/>
                </a:solidFill>
                <a:cs typeface="Arial" pitchFamily="34" charset="0"/>
              </a:rPr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4838" cy="504031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Обучение — это целенаправленный процесс взаимодействия учителя и ученика, в результате чего происходит усвоение знаний, умений, навыков, осуществляется воспитание и развитие.</a:t>
            </a:r>
          </a:p>
          <a:p>
            <a:pPr marL="0" indent="0" algn="just">
              <a:lnSpc>
                <a:spcPct val="15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современной Украине школьной дисциплине «Правоведение» уделяется большое внимание. В 1996 г. была выпущена новая учебная программа, соответствовавшая новым требованиям общества,   в 1997 г. учебник и по новой программе в 2002 г. </a:t>
            </a:r>
          </a:p>
          <a:p>
            <a:pPr marL="0" indent="0" algn="just">
              <a:lnSpc>
                <a:spcPct val="15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2009/2010 учебном г. введен новый курс«Правоведение. Практический курс», в 9 классах, в 2009/2010 гг. школьный курс «Правоведение», уделяющий внимание теории государства и права Украины.</a:t>
            </a:r>
          </a:p>
          <a:p>
            <a:pPr marL="0" indent="0"/>
            <a:endParaRPr lang="ru-RU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4838" cy="1230313"/>
          </a:xfrm>
        </p:spPr>
        <p:txBody>
          <a:bodyPr/>
          <a:lstStyle/>
          <a:p>
            <a:pPr>
              <a:lnSpc>
                <a:spcPct val="150000"/>
              </a:lnSpc>
              <a:tabLst>
                <a:tab pos="1343025" algn="l"/>
              </a:tabLst>
            </a:pPr>
            <a:r>
              <a:rPr lang="ru-RU" sz="2200" dirty="0" smtClean="0">
                <a:solidFill>
                  <a:srgbClr val="BFBFBF"/>
                </a:solidFill>
                <a:cs typeface="Arial" pitchFamily="34" charset="0"/>
              </a:rPr>
              <a:t>Учебная дисциплина правового характера отличается </a:t>
            </a:r>
            <a:r>
              <a:rPr lang="ru-RU" sz="2200" dirty="0" err="1" smtClean="0">
                <a:solidFill>
                  <a:srgbClr val="BFBFBF"/>
                </a:solidFill>
                <a:cs typeface="Arial" pitchFamily="34" charset="0"/>
              </a:rPr>
              <a:t>сле</a:t>
            </a:r>
            <a:r>
              <a:rPr lang="ru-RU" sz="2200" dirty="0" smtClean="0">
                <a:solidFill>
                  <a:srgbClr val="BFBFBF"/>
                </a:solidFill>
                <a:cs typeface="Arial" pitchFamily="34" charset="0"/>
              </a:rPr>
              <a:t>-</a:t>
            </a:r>
            <a:br>
              <a:rPr lang="ru-RU" sz="2200" dirty="0" smtClean="0">
                <a:solidFill>
                  <a:srgbClr val="BFBFBF"/>
                </a:solidFill>
                <a:cs typeface="Arial" pitchFamily="34" charset="0"/>
              </a:rPr>
            </a:br>
            <a:r>
              <a:rPr lang="ru-RU" sz="2200" dirty="0" smtClean="0">
                <a:solidFill>
                  <a:srgbClr val="BFBFBF"/>
                </a:solidFill>
                <a:cs typeface="Arial" pitchFamily="34" charset="0"/>
              </a:rPr>
              <a:t>дующими особенностями:</a:t>
            </a:r>
            <a:r>
              <a:rPr lang="ru-RU" sz="2000" dirty="0" smtClean="0">
                <a:solidFill>
                  <a:srgbClr val="FF0000"/>
                </a:solidFill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cs typeface="Arial" pitchFamily="34" charset="0"/>
              </a:rPr>
            </a:b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8224838" cy="468153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отбор материала, необходимого для усвоения, осуществляется в соответствии с тем количеством часов, который предусмотрен учебным планом для изучения права в образовательном учреждении;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учитываются требования </a:t>
            </a:r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госстандарта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в котором прописаны обязательные для изучения понятия и система контроля </a:t>
            </a:r>
            <a:r>
              <a:rPr lang="ru-RU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обученности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школьника.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A6A6A6"/>
                </a:solidFill>
              </a:rPr>
              <a:t>Основные концепции правового</a:t>
            </a:r>
            <a:br>
              <a:rPr lang="ru-RU" sz="3600" b="1" smtClean="0">
                <a:solidFill>
                  <a:srgbClr val="A6A6A6"/>
                </a:solidFill>
              </a:rPr>
            </a:br>
            <a:r>
              <a:rPr lang="ru-RU" sz="3600" b="1" smtClean="0">
                <a:solidFill>
                  <a:srgbClr val="A6A6A6"/>
                </a:solidFill>
              </a:rPr>
              <a:t>образования</a:t>
            </a:r>
            <a:endParaRPr lang="ru-RU" sz="3600" smtClean="0">
              <a:solidFill>
                <a:srgbClr val="A6A6A6"/>
              </a:solidFill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457200" y="1773238"/>
            <a:ext cx="8224838" cy="4354512"/>
          </a:xfrm>
        </p:spPr>
        <p:txBody>
          <a:bodyPr/>
          <a:lstStyle/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2800" smtClean="0">
                <a:effectLst/>
              </a:rPr>
              <a:t>Под правовым обучением мы понимаем процесс целенаправленной передачи знаний, умений и формирование устойчивых навыков в области правовой действительности, которые позволяют</a:t>
            </a:r>
            <a:r>
              <a:rPr lang="en-US" sz="2800" smtClean="0">
                <a:effectLst/>
              </a:rPr>
              <a:t> </a:t>
            </a:r>
            <a:r>
              <a:rPr lang="ru-RU" sz="2800" smtClean="0">
                <a:effectLst/>
              </a:rPr>
              <a:t>иметь не только теоретические представления об определенных</a:t>
            </a:r>
            <a:r>
              <a:rPr lang="en-US" sz="2800" smtClean="0">
                <a:effectLst/>
              </a:rPr>
              <a:t> </a:t>
            </a:r>
            <a:r>
              <a:rPr lang="ru-RU" sz="2800" smtClean="0">
                <a:effectLst/>
              </a:rPr>
              <a:t>юридических нормах жизни, законах страны, но и применять эти</a:t>
            </a:r>
            <a:r>
              <a:rPr lang="en-US" sz="2800" smtClean="0">
                <a:effectLst/>
              </a:rPr>
              <a:t> </a:t>
            </a:r>
            <a:r>
              <a:rPr lang="ru-RU" sz="2800" smtClean="0">
                <a:effectLst/>
              </a:rPr>
              <a:t>знания в практической деятельности.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A6A6A6"/>
                </a:solidFill>
                <a:effectLst/>
              </a:rPr>
              <a:t>Юридические науки принято делить</a:t>
            </a:r>
            <a:br>
              <a:rPr lang="ru-RU" sz="3200" b="1" dirty="0" smtClean="0">
                <a:solidFill>
                  <a:srgbClr val="A6A6A6"/>
                </a:solidFill>
                <a:effectLst/>
              </a:rPr>
            </a:br>
            <a:r>
              <a:rPr lang="ru-RU" sz="3200" b="1" dirty="0" smtClean="0">
                <a:solidFill>
                  <a:srgbClr val="A6A6A6"/>
                </a:solidFill>
                <a:effectLst/>
              </a:rPr>
              <a:t>на несколько групп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Теоретико-правовые науки (сюда включается и теория государства и права).</a:t>
            </a:r>
          </a:p>
          <a:p>
            <a:r>
              <a:rPr lang="ru-RU" sz="2400" dirty="0" smtClean="0"/>
              <a:t>Историко-правовые (к ним относят: историю государства и права России, всеобщую историю государства и права, историю политических и правовых учений).</a:t>
            </a:r>
          </a:p>
          <a:p>
            <a:r>
              <a:rPr lang="ru-RU" sz="2400" dirty="0" smtClean="0"/>
              <a:t>Отраслевые науки (гражданское, уголовное, семейное, финансовое, трудовое право).</a:t>
            </a:r>
          </a:p>
          <a:p>
            <a:r>
              <a:rPr lang="ru-RU" sz="2400" dirty="0" smtClean="0"/>
              <a:t>Прикладные науки (судебная медицина, правовая кибернетика, криминалистика и проч.).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1136650"/>
          </a:xfrm>
        </p:spPr>
        <p:txBody>
          <a:bodyPr/>
          <a:lstStyle/>
          <a:p>
            <a:r>
              <a:rPr lang="ru-RU" b="1" dirty="0" smtClean="0">
                <a:solidFill>
                  <a:srgbClr val="A6A6A6"/>
                </a:solidFill>
              </a:rPr>
              <a:t>Основные задачи правового образования.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4838" cy="5256212"/>
          </a:xfrm>
        </p:spPr>
        <p:txBody>
          <a:bodyPr/>
          <a:lstStyle/>
          <a:p>
            <a:r>
              <a:rPr lang="ru-RU" sz="2000" dirty="0" smtClean="0"/>
              <a:t>обеспечить первое знакомство обучаемых с правом и ролью юристов в обществе, привив интерес к правовым явлениям;</a:t>
            </a:r>
          </a:p>
          <a:p>
            <a:r>
              <a:rPr lang="ru-RU" sz="2000" dirty="0" smtClean="0"/>
              <a:t>обеспечить практическое понимание права, которое может быть использовано учениками в их  </a:t>
            </a:r>
            <a:r>
              <a:rPr lang="ru-RU" sz="2000" dirty="0" err="1" smtClean="0"/>
              <a:t>овседневной</a:t>
            </a:r>
            <a:r>
              <a:rPr lang="ru-RU" sz="2000" dirty="0" smtClean="0"/>
              <a:t> жизни, в том числе и после окончания школы;</a:t>
            </a:r>
          </a:p>
          <a:p>
            <a:r>
              <a:rPr lang="ru-RU" sz="2000" dirty="0" smtClean="0"/>
              <a:t>заложить основы понимания фундаментальных принципов и ценностей, таких как права человека, демократия, правовое государство, рыночная экономика и других, лежащих в основе Конституции, законов, правовой системы и общества в целом;</a:t>
            </a:r>
          </a:p>
          <a:p>
            <a:r>
              <a:rPr lang="ru-RU" sz="2000" dirty="0" smtClean="0"/>
              <a:t>способствовать воспитанию правовой культуры и становлению эффективной гражданской позиции, активного участия в развитии гражданского общества и правовой системы Украины;</a:t>
            </a:r>
          </a:p>
          <a:p>
            <a:r>
              <a:rPr lang="ru-RU" sz="2000" dirty="0" smtClean="0"/>
              <a:t>развить базовые навыки, включая критическое мышление, рефлексию, умение рассуждать, общаться, наблюдать, разрешать проблемы.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1209675"/>
          </a:xfrm>
        </p:spPr>
        <p:txBody>
          <a:bodyPr/>
          <a:lstStyle/>
          <a:p>
            <a:r>
              <a:rPr lang="ru-RU" b="1" dirty="0" smtClean="0">
                <a:solidFill>
                  <a:srgbClr val="A6A6A6"/>
                </a:solidFill>
              </a:rPr>
              <a:t>Особенности правового образования.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FF0000"/>
                </a:solidFill>
                <a:effectLst/>
              </a:rPr>
              <a:t>целостный подход </a:t>
            </a:r>
            <a:r>
              <a:rPr lang="ru-RU" sz="2400" dirty="0" smtClean="0">
                <a:effectLst/>
              </a:rPr>
              <a:t>право как система должно изучаться целостно и  </a:t>
            </a:r>
            <a:r>
              <a:rPr lang="ru-RU" sz="2400" dirty="0" err="1" smtClean="0">
                <a:effectLst/>
              </a:rPr>
              <a:t>истематически</a:t>
            </a:r>
            <a:r>
              <a:rPr lang="ru-RU" sz="2400" dirty="0" smtClean="0">
                <a:effectLst/>
              </a:rPr>
              <a:t> в соответствии со своей </a:t>
            </a:r>
            <a:r>
              <a:rPr lang="ru-RU" sz="2400" dirty="0" err="1" smtClean="0">
                <a:effectLst/>
              </a:rPr>
              <a:t>внутреннейлогикой</a:t>
            </a:r>
            <a:r>
              <a:rPr lang="ru-RU" sz="2400" dirty="0" smtClean="0">
                <a:effectLst/>
              </a:rPr>
              <a:t>;</a:t>
            </a:r>
          </a:p>
          <a:p>
            <a:r>
              <a:rPr lang="ru-RU" sz="2400" i="1" dirty="0" smtClean="0">
                <a:solidFill>
                  <a:srgbClr val="FF0000"/>
                </a:solidFill>
                <a:effectLst/>
              </a:rPr>
              <a:t>практическая направленность </a:t>
            </a:r>
            <a:r>
              <a:rPr lang="ru-RU" sz="2400" dirty="0" smtClean="0">
                <a:effectLst/>
              </a:rPr>
              <a:t>обучаемые анализируют </a:t>
            </a:r>
            <a:r>
              <a:rPr lang="ru-RU" sz="2400" dirty="0" err="1" smtClean="0">
                <a:effectLst/>
              </a:rPr>
              <a:t>реальныеслучаи</a:t>
            </a:r>
            <a:r>
              <a:rPr lang="ru-RU" sz="2400" dirty="0" smtClean="0">
                <a:effectLst/>
              </a:rPr>
              <a:t> из жизни, получают практические советы, которые пригодятся им в дальнейшем;</a:t>
            </a:r>
          </a:p>
          <a:p>
            <a:r>
              <a:rPr lang="ru-RU" sz="2400" i="1" dirty="0" smtClean="0">
                <a:solidFill>
                  <a:srgbClr val="FF0000"/>
                </a:solidFill>
                <a:effectLst/>
              </a:rPr>
              <a:t>актуальность</a:t>
            </a:r>
            <a:r>
              <a:rPr lang="ru-RU" sz="2400" dirty="0" smtClean="0">
                <a:effectLst/>
              </a:rPr>
              <a:t> обучаемые получают большой блок информации о роли прав человека в современной системе права),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475"/>
            <a:ext cx="8224838" cy="3851275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4400" smtClean="0">
                <a:solidFill>
                  <a:srgbClr val="CCCCCC"/>
                </a:solidFill>
              </a:rPr>
              <a:t>Раздел 2. Методы и приемы обучения праву.</a:t>
            </a:r>
            <a:endParaRPr lang="ru-RU" sz="440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172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A6A6A6"/>
                </a:solidFill>
              </a:rPr>
              <a:t>МЕТОД</a:t>
            </a:r>
            <a:r>
              <a:rPr lang="ru-RU" sz="2800" smtClean="0">
                <a:solidFill>
                  <a:schemeClr val="bg1"/>
                </a:solidFill>
              </a:rPr>
              <a:t> - способ взаимосвязанной деятельности учителя и учеников, направленные на достижение целей правового образования, воспитания и развития школьников.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A6A6A6"/>
                </a:solidFill>
              </a:rPr>
              <a:t>Общая дидактика выделяет разные группы методов: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solidFill>
                  <a:schemeClr val="bg1"/>
                </a:solidFill>
              </a:rPr>
              <a:t>1. Методы стимулирования и мотивации учебной познавательной деятельности.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solidFill>
                  <a:schemeClr val="bg1"/>
                </a:solidFill>
              </a:rPr>
              <a:t>2. Методы организации и осуществления учебно-познавательной деятельности.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solidFill>
                  <a:schemeClr val="bg1"/>
                </a:solidFill>
              </a:rPr>
              <a:t>3. Методы контроля и самоконтроля эффективности учебно-познавательной деятельности.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1438"/>
            <a:ext cx="8224838" cy="4103687"/>
          </a:xfrm>
        </p:spPr>
        <p:txBody>
          <a:bodyPr/>
          <a:lstStyle/>
          <a:p>
            <a:r>
              <a:rPr lang="ru-RU" sz="4000" smtClean="0">
                <a:solidFill>
                  <a:srgbClr val="CCCCCC"/>
                </a:solidFill>
              </a:rPr>
              <a:t>Раздел 1. Методика обучения праву как педагогическая наука.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839200" cy="6248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u="sng" dirty="0" smtClean="0">
                <a:solidFill>
                  <a:srgbClr val="A6A6A6"/>
                </a:solidFill>
              </a:rPr>
              <a:t>Методы </a:t>
            </a:r>
            <a:r>
              <a:rPr lang="ru-RU" sz="2400" b="1" i="1" u="sng" dirty="0" smtClean="0">
                <a:solidFill>
                  <a:srgbClr val="A6A6A6"/>
                </a:solidFill>
              </a:rPr>
              <a:t>познавательной </a:t>
            </a:r>
            <a:r>
              <a:rPr lang="ru-RU" sz="2400" b="1" u="sng" dirty="0" smtClean="0">
                <a:solidFill>
                  <a:srgbClr val="A6A6A6"/>
                </a:solidFill>
              </a:rPr>
              <a:t>деятельности 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dirty="0" smtClean="0">
                <a:effectLst/>
              </a:rPr>
              <a:t>Объяснительно-иллюстративный</a:t>
            </a:r>
            <a:r>
              <a:rPr lang="ru-RU" sz="2800" dirty="0" smtClean="0"/>
              <a:t>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dirty="0" smtClean="0"/>
              <a:t>Репродуктивный метод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dirty="0" smtClean="0"/>
              <a:t>Метод проблемного изложения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dirty="0" smtClean="0"/>
              <a:t>Частично-поисковый, или эвристический метод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dirty="0" smtClean="0"/>
              <a:t>Исследовательский метод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u="sng" dirty="0" smtClean="0">
                <a:solidFill>
                  <a:srgbClr val="A6A6A6"/>
                </a:solidFill>
              </a:rPr>
              <a:t>Методы сообщения новых знаний:</a:t>
            </a:r>
            <a:r>
              <a:rPr lang="ru-RU" sz="2800" dirty="0" smtClean="0">
                <a:solidFill>
                  <a:srgbClr val="A6A6A6"/>
                </a:solidFill>
              </a:rPr>
              <a:t> </a:t>
            </a:r>
            <a:r>
              <a:rPr lang="ru-RU" sz="2800" dirty="0" smtClean="0"/>
              <a:t>объяснение, рассказ, лекция.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u="sng" dirty="0" smtClean="0">
                <a:solidFill>
                  <a:srgbClr val="A6A6A6"/>
                </a:solidFill>
              </a:rPr>
              <a:t>Методы приобретения новых знаний:</a:t>
            </a:r>
            <a:r>
              <a:rPr lang="ru-RU" sz="2800" dirty="0" smtClean="0">
                <a:solidFill>
                  <a:srgbClr val="A6A6A6"/>
                </a:solidFill>
              </a:rPr>
              <a:t> </a:t>
            </a:r>
            <a:r>
              <a:rPr lang="ru-RU" sz="2800" dirty="0" smtClean="0"/>
              <a:t>экскурсия, самостоятельная работа с книгой, упражнения.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u="sng" dirty="0" smtClean="0">
                <a:solidFill>
                  <a:srgbClr val="A6A6A6"/>
                </a:solidFill>
              </a:rPr>
              <a:t>Методы по источникам получения учебной информации:</a:t>
            </a:r>
            <a:r>
              <a:rPr lang="ru-RU" sz="2800" dirty="0" smtClean="0">
                <a:solidFill>
                  <a:srgbClr val="A6A6A6"/>
                </a:solidFill>
              </a:rPr>
              <a:t> </a:t>
            </a:r>
            <a:r>
              <a:rPr lang="ru-RU" sz="2800" dirty="0" smtClean="0"/>
              <a:t>словесные, наглядные и практические методы.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 u="sng" dirty="0" smtClean="0">
                <a:solidFill>
                  <a:srgbClr val="A6A6A6"/>
                </a:solidFill>
              </a:rPr>
              <a:t>Методы работы с техническими средствами, самостоятельная работа.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686800" cy="61849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A6A6A6"/>
                </a:solidFill>
              </a:rPr>
              <a:t>Методический прием — э</a:t>
            </a:r>
            <a:r>
              <a:rPr lang="ru-RU" sz="2800" dirty="0" smtClean="0">
                <a:solidFill>
                  <a:schemeClr val="bg1"/>
                </a:solidFill>
              </a:rPr>
              <a:t>то частное средство, с помощью которого в совокупности с другими средствами реализуется тот или иной способ познания правовой действительности и приобретения навыков в области права.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solidFill>
                  <a:srgbClr val="A6A6A6"/>
                </a:solidFill>
              </a:rPr>
              <a:t>ВИДЫ</a:t>
            </a:r>
          </a:p>
          <a:p>
            <a:r>
              <a:rPr lang="ru-RU" sz="2400" dirty="0" smtClean="0">
                <a:solidFill>
                  <a:srgbClr val="A6A6A6"/>
                </a:solidFill>
              </a:rPr>
              <a:t>Объяснение </a:t>
            </a:r>
            <a:r>
              <a:rPr lang="ru-RU" sz="2400" dirty="0" smtClean="0"/>
              <a:t>- учитель права показывает смысл изучаемых правовых явлений, взаимосвязь его составляющих, представляет оценки, выводы.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A6A6A6"/>
                </a:solidFill>
              </a:rPr>
              <a:t>Рассуждение </a:t>
            </a:r>
            <a:r>
              <a:rPr lang="ru-RU" sz="2400" dirty="0" smtClean="0"/>
              <a:t>- используется при решении правовых задач, в которых требуется разобраться в случившемся, установить суть дела и дать верное пояснение, прием.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63000" cy="6400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A6A6A6"/>
                </a:solidFill>
              </a:rPr>
              <a:t>В систему приемов умственной деятельности при изучении правовых понятий включаются приемы словесно-понятийного мышления: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A6A6A6"/>
                </a:solidFill>
              </a:rPr>
              <a:t>Анализ </a:t>
            </a:r>
            <a:r>
              <a:rPr lang="ru-RU" sz="2400" dirty="0" smtClean="0"/>
              <a:t>— это мысленное расчленение определенного целого явления на отдельные его составляющие.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A6A6A6"/>
                </a:solidFill>
              </a:rPr>
              <a:t>Синтез</a:t>
            </a:r>
            <a:r>
              <a:rPr lang="ru-RU" sz="2400" dirty="0" smtClean="0">
                <a:solidFill>
                  <a:srgbClr val="000022"/>
                </a:solidFill>
              </a:rPr>
              <a:t> </a:t>
            </a:r>
            <a:r>
              <a:rPr lang="ru-RU" sz="2400" dirty="0" smtClean="0"/>
              <a:t>— создание на базе отдельных элементов образ целого.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A6A6A6"/>
                </a:solidFill>
              </a:rPr>
              <a:t>Сравнение</a:t>
            </a:r>
            <a:r>
              <a:rPr lang="ru-RU" sz="2400" dirty="0" smtClean="0">
                <a:solidFill>
                  <a:srgbClr val="000022"/>
                </a:solidFill>
              </a:rPr>
              <a:t> </a:t>
            </a:r>
            <a:r>
              <a:rPr lang="ru-RU" sz="2400" dirty="0" smtClean="0"/>
              <a:t>— используется при изучении теоретических вопросов. Оно позволяет выделить общее и отличное в изучаемых правовых понятиях.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A6A6A6"/>
                </a:solidFill>
              </a:rPr>
              <a:t>Доказательство</a:t>
            </a:r>
            <a:r>
              <a:rPr lang="ru-RU" sz="2400" dirty="0" smtClean="0"/>
              <a:t> — используется для того, чтобы разобраться в сущности правового понятия (чтобы обосновать определенное положение,  необходимо подобрать аргументы, которые и будут являться доказательством высказанного).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A6A6A6"/>
                </a:solidFill>
              </a:rPr>
              <a:t>Выявление существенного, формулирование выводов, приемы воображения и запоминания.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20713"/>
            <a:ext cx="8686800" cy="5932487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В методике обучения праву выработаны специальные </a:t>
            </a:r>
            <a:r>
              <a:rPr lang="ru-RU" sz="2400" b="1" dirty="0" smtClean="0">
                <a:solidFill>
                  <a:srgbClr val="A6A6A6"/>
                </a:solidFill>
              </a:rPr>
              <a:t>приемы работы с учебником. </a:t>
            </a:r>
          </a:p>
          <a:p>
            <a:r>
              <a:rPr lang="ru-RU" sz="2400" b="1" dirty="0" smtClean="0">
                <a:solidFill>
                  <a:srgbClr val="A6A6A6"/>
                </a:solidFill>
              </a:rPr>
              <a:t>М.Т. </a:t>
            </a:r>
            <a:r>
              <a:rPr lang="ru-RU" sz="2400" b="1" dirty="0" err="1" smtClean="0">
                <a:solidFill>
                  <a:srgbClr val="A6A6A6"/>
                </a:solidFill>
              </a:rPr>
              <a:t>Студеникин</a:t>
            </a:r>
            <a:r>
              <a:rPr lang="ru-RU" sz="2400" b="1" dirty="0" smtClean="0">
                <a:solidFill>
                  <a:srgbClr val="A6A6A6"/>
                </a:solidFill>
              </a:rPr>
              <a:t> выделяет </a:t>
            </a:r>
            <a:r>
              <a:rPr lang="ru-RU" sz="2400" b="1" dirty="0" err="1" smtClean="0">
                <a:solidFill>
                  <a:srgbClr val="A6A6A6"/>
                </a:solidFill>
              </a:rPr>
              <a:t>письменно-графические</a:t>
            </a:r>
            <a:r>
              <a:rPr lang="ru-RU" sz="2400" b="1" dirty="0" smtClean="0">
                <a:solidFill>
                  <a:srgbClr val="A6A6A6"/>
                </a:solidFill>
              </a:rPr>
              <a:t> приемы </a:t>
            </a:r>
            <a:r>
              <a:rPr lang="ru-RU" sz="2400" dirty="0" smtClean="0">
                <a:solidFill>
                  <a:schemeClr val="bg1"/>
                </a:solidFill>
              </a:rPr>
              <a:t>- их использование связано с составлением схем, графиков, </a:t>
            </a:r>
            <a:r>
              <a:rPr lang="ru-RU" sz="2400" dirty="0" err="1" smtClean="0">
                <a:solidFill>
                  <a:schemeClr val="bg1"/>
                </a:solidFill>
              </a:rPr>
              <a:t>срав-нительно-юридических</a:t>
            </a:r>
            <a:r>
              <a:rPr lang="ru-RU" sz="2400" dirty="0" smtClean="0">
                <a:solidFill>
                  <a:schemeClr val="bg1"/>
                </a:solidFill>
              </a:rPr>
              <a:t> таблиц, словарей новых слов, выполнением рисунков.</a:t>
            </a:r>
          </a:p>
          <a:p>
            <a:r>
              <a:rPr lang="ru-RU" sz="2400" b="1" dirty="0" smtClean="0">
                <a:solidFill>
                  <a:srgbClr val="A6A6A6"/>
                </a:solidFill>
              </a:rPr>
              <a:t>В методике работы с текстом </a:t>
            </a:r>
            <a:r>
              <a:rPr lang="ru-RU" sz="2400" dirty="0" smtClean="0">
                <a:solidFill>
                  <a:schemeClr val="bg1"/>
                </a:solidFill>
              </a:rPr>
              <a:t>можно выделить работу с юридическим словарем, справочной литературой, а также составление планов, опорных конспектов, схем и проч.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Особый интерес представляют </a:t>
            </a:r>
            <a:r>
              <a:rPr lang="ru-RU" sz="2400" b="1" dirty="0" smtClean="0">
                <a:solidFill>
                  <a:srgbClr val="A6A6A6"/>
                </a:solidFill>
              </a:rPr>
              <a:t>приемы работы с прессой </a:t>
            </a:r>
            <a:r>
              <a:rPr lang="ru-RU" sz="2400" dirty="0" smtClean="0">
                <a:solidFill>
                  <a:schemeClr val="bg1"/>
                </a:solidFill>
              </a:rPr>
              <a:t>на правовые темы. </a:t>
            </a:r>
          </a:p>
          <a:p>
            <a:endParaRPr lang="ru-RU" sz="2400" dirty="0" smtClean="0">
              <a:solidFill>
                <a:srgbClr val="000022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A6A6A6"/>
                </a:solidFill>
                <a:effectLst/>
              </a:rPr>
              <a:t>Наглядность в правовом образовании.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4838" cy="4354934"/>
          </a:xfrm>
        </p:spPr>
        <p:txBody>
          <a:bodyPr/>
          <a:lstStyle/>
          <a:p>
            <a:pPr algn="just">
              <a:defRPr/>
            </a:pPr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/>
                <a:latin typeface="+mj-lt"/>
                <a:cs typeface="Times New Roman" pitchFamily="18" charset="0"/>
              </a:rPr>
              <a:t>В современном правовом обучении используют различные виды наглядности. Этим понятием называют важное средство обучения праву, связанное с визуальным (зрительным), аудиальным (слуховым) восприятием информации.</a:t>
            </a:r>
          </a:p>
          <a:p>
            <a:pPr algn="just">
              <a:defRPr/>
            </a:pPr>
            <a:r>
              <a:rPr lang="ru-RU" sz="24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effectLst/>
                <a:latin typeface="+mj-lt"/>
                <a:cs typeface="Times New Roman" pitchFamily="18" charset="0"/>
              </a:rPr>
              <a:t>Средства правового обучения </a:t>
            </a:r>
            <a:r>
              <a:rPr lang="ru-RU" sz="24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/>
                <a:latin typeface="+mj-lt"/>
                <a:cs typeface="Times New Roman" pitchFamily="18" charset="0"/>
              </a:rPr>
              <a:t>— это идеальные и материальные объекты, с помощью </a:t>
            </a:r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/>
                <a:latin typeface="+mj-lt"/>
                <a:cs typeface="Times New Roman" pitchFamily="18" charset="0"/>
              </a:rPr>
              <a:t>которых учитель осуществляет процесс обучения праву.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65000"/>
                  </a:schemeClr>
                </a:solidFill>
                <a:effectLst/>
              </a:rPr>
              <a:t>В методике обучения праву выделяют различные виды наглядности.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28800"/>
            <a:ext cx="8686800" cy="4954563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По 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форме внешнего выражения </a:t>
            </a:r>
            <a:r>
              <a:rPr lang="ru-RU" sz="2400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наглядные средства обуче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ния классифицируются так:</a:t>
            </a:r>
          </a:p>
          <a:p>
            <a:pPr>
              <a:defRPr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звуковые средства обучения (к ним относятся и  созданные в 90-е годы XX в. аудиокассеты по методике преподавания права); </a:t>
            </a:r>
          </a:p>
          <a:p>
            <a:pPr>
              <a:defRPr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экранные средства обучения (правовые видеофильмы,     </a:t>
            </a:r>
            <a:r>
              <a:rPr lang="ru-RU" sz="24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мультемедийные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 программы правового обучения);</a:t>
            </a:r>
          </a:p>
          <a:p>
            <a:pPr>
              <a:defRPr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+mj-lt"/>
              </a:rPr>
              <a:t>печатные средства обучения (в них правовая информация  представлена на бумажных носителях).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ransition spd="med" advTm="2229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A6A6A6"/>
                </a:solidFill>
              </a:rPr>
              <a:t>По юридическому содержанию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dirty="0" smtClean="0"/>
              <a:t>Условно-графическую наглядность.</a:t>
            </a:r>
            <a:r>
              <a:rPr lang="ru-RU" sz="1800" dirty="0" smtClean="0"/>
              <a:t> схематичные рисунки, диаграммы, схемы, графики, </a:t>
            </a:r>
          </a:p>
          <a:p>
            <a:r>
              <a:rPr lang="ru-RU" sz="1800" b="1" dirty="0" smtClean="0"/>
              <a:t>Технические средства обучения (ТСО). </a:t>
            </a:r>
            <a:r>
              <a:rPr lang="ru-RU" sz="1800" dirty="0" smtClean="0"/>
              <a:t>Различные аудиозаписи, компьютерные компакт-диски, кинофильмы при правильном использовании на уроках права значительно </a:t>
            </a:r>
            <a:r>
              <a:rPr lang="ru-RU" sz="1800" dirty="0" err="1" smtClean="0"/>
              <a:t>улучшаютпроцесс</a:t>
            </a:r>
            <a:r>
              <a:rPr lang="ru-RU" sz="1800" dirty="0" smtClean="0"/>
              <a:t> обучения.</a:t>
            </a:r>
          </a:p>
          <a:p>
            <a:r>
              <a:rPr lang="ru-RU" sz="1800" b="1" dirty="0" smtClean="0"/>
              <a:t>Предметная наглядность </a:t>
            </a:r>
            <a:r>
              <a:rPr lang="ru-RU" sz="1800" dirty="0" smtClean="0"/>
              <a:t>может быть обеспечена учебными экскурсиями в суд, нотариальную контору или в адвокатское бюро. ) </a:t>
            </a:r>
          </a:p>
          <a:p>
            <a:r>
              <a:rPr lang="ru-RU" sz="1800" b="1" dirty="0" smtClean="0"/>
              <a:t>Изобразительная наглядность. </a:t>
            </a:r>
            <a:r>
              <a:rPr lang="ru-RU" sz="1800" dirty="0" smtClean="0"/>
              <a:t>Учебные картины, изображающие судебное разбирательство дела в эпоху средневековья, позволят разобраться школьникам в особенностях процессуального права прошлого и сопоставить его с нормами современного законодательства.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07950" y="457200"/>
            <a:ext cx="9264650" cy="1219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A6A6A6"/>
                </a:solidFill>
                <a:effectLst/>
              </a:rPr>
              <a:t>При использовании наглядности на уроке права следует помнить о таких правилах:</a:t>
            </a:r>
            <a:br>
              <a:rPr lang="ru-RU" sz="3200" b="1" dirty="0" smtClean="0">
                <a:solidFill>
                  <a:srgbClr val="A6A6A6"/>
                </a:solidFill>
                <a:effectLst/>
              </a:rPr>
            </a:br>
            <a:endParaRPr lang="ru-RU" sz="3200" b="1" dirty="0" smtClean="0">
              <a:solidFill>
                <a:srgbClr val="A6A6A6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70488"/>
          </a:xfrm>
        </p:spPr>
        <p:txBody>
          <a:bodyPr>
            <a:normAutofit/>
          </a:bodyPr>
          <a:lstStyle/>
          <a:p>
            <a:pPr>
              <a:lnSpc>
                <a:spcPct val="83000"/>
              </a:lnSpc>
              <a:buFont typeface="Wingdings" pitchFamily="2" charset="2"/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3000"/>
              </a:lnSpc>
            </a:pPr>
            <a:endParaRPr lang="ru-RU" sz="2600" dirty="0" smtClean="0"/>
          </a:p>
          <a:p>
            <a:pPr>
              <a:lnSpc>
                <a:spcPct val="83000"/>
              </a:lnSpc>
            </a:pPr>
            <a: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  <a:t>Обилие наглядности вредно для процесса обучения, как и ее отсутствие.</a:t>
            </a:r>
          </a:p>
          <a:p>
            <a:pPr>
              <a:lnSpc>
                <a:spcPct val="83000"/>
              </a:lnSpc>
            </a:pPr>
            <a: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  <a:t>Наглядность должна появляться только в тот момент, когда ученики изучают вопрос, который отражен в наглядном средстве обучения.</a:t>
            </a:r>
          </a:p>
          <a:p>
            <a:pPr>
              <a:lnSpc>
                <a:spcPct val="83000"/>
              </a:lnSpc>
            </a:pPr>
            <a: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  <a:t>Наглядное средство обучения должно соответствовать возрастным особенностям учеников, быть понятным для них.</a:t>
            </a:r>
          </a:p>
          <a:p>
            <a:pPr>
              <a:lnSpc>
                <a:spcPct val="83000"/>
              </a:lnSpc>
            </a:pPr>
            <a:r>
              <a:rPr lang="ru-RU" sz="2900" dirty="0" smtClean="0">
                <a:effectLst/>
                <a:latin typeface="Times New Roman" pitchFamily="18" charset="0"/>
                <a:cs typeface="Times New Roman" pitchFamily="18" charset="0"/>
              </a:rPr>
              <a:t>Оно не может использоваться в отрыве от других приемов, методов обучения.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4838" cy="1081088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A6A6A6"/>
                </a:solidFill>
                <a:effectLst/>
              </a:rPr>
              <a:t>Методика работы с юридическими</a:t>
            </a:r>
            <a:br>
              <a:rPr lang="ru-RU" sz="3200" b="1" i="1" dirty="0" smtClean="0">
                <a:solidFill>
                  <a:srgbClr val="A6A6A6"/>
                </a:solidFill>
                <a:effectLst/>
              </a:rPr>
            </a:br>
            <a:r>
              <a:rPr lang="ru-RU" sz="3200" b="1" i="1" dirty="0" smtClean="0">
                <a:solidFill>
                  <a:srgbClr val="A6A6A6"/>
                </a:solidFill>
                <a:effectLst/>
              </a:rPr>
              <a:t>документами</a:t>
            </a:r>
            <a:endParaRPr lang="ru-RU" sz="3200" dirty="0" smtClean="0">
              <a:solidFill>
                <a:srgbClr val="A6A6A6"/>
              </a:solidFill>
              <a:effectLst/>
            </a:endParaRPr>
          </a:p>
        </p:txBody>
      </p:sp>
      <p:sp>
        <p:nvSpPr>
          <p:cNvPr id="31747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4838" cy="485933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bg1"/>
                </a:solidFill>
                <a:effectLst/>
              </a:rPr>
              <a:t>Юридические документы делят на:</a:t>
            </a:r>
          </a:p>
          <a:p>
            <a:pPr marL="0" indent="0">
              <a:lnSpc>
                <a:spcPct val="100000"/>
              </a:lnSpc>
            </a:pPr>
            <a:r>
              <a:rPr lang="ru-RU" sz="2400" dirty="0" smtClean="0">
                <a:solidFill>
                  <a:srgbClr val="FF0000"/>
                </a:solidFill>
                <a:effectLst/>
              </a:rPr>
              <a:t>источники права</a:t>
            </a:r>
            <a:r>
              <a:rPr lang="ru-RU" sz="2400" dirty="0" smtClean="0">
                <a:solidFill>
                  <a:schemeClr val="bg1"/>
                </a:solidFill>
                <a:effectLst/>
              </a:rPr>
              <a:t>,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>нормативно-правовые акты </a:t>
            </a:r>
            <a:r>
              <a:rPr lang="ru-RU" sz="2400" dirty="0" smtClean="0">
                <a:solidFill>
                  <a:schemeClr val="bg1"/>
                </a:solidFill>
                <a:effectLst/>
              </a:rPr>
              <a:t>(закон, указ Президента, постановление правительства, локальные правовые акты);</a:t>
            </a:r>
          </a:p>
          <a:p>
            <a:pPr marL="0" indent="0">
              <a:lnSpc>
                <a:spcPct val="100000"/>
              </a:lnSpc>
            </a:pPr>
            <a:r>
              <a:rPr lang="ru-RU" sz="2400" dirty="0" smtClean="0">
                <a:solidFill>
                  <a:srgbClr val="FF0000"/>
                </a:solidFill>
                <a:effectLst/>
              </a:rPr>
              <a:t>индивидуальные договоры </a:t>
            </a:r>
            <a:r>
              <a:rPr lang="ru-RU" sz="2400" dirty="0" smtClean="0">
                <a:solidFill>
                  <a:schemeClr val="bg1"/>
                </a:solidFill>
                <a:effectLst/>
              </a:rPr>
              <a:t>(брачный контракт, договор подряда и проч.);</a:t>
            </a:r>
          </a:p>
          <a:p>
            <a:pPr marL="0" indent="0">
              <a:lnSpc>
                <a:spcPct val="100000"/>
              </a:lnSpc>
            </a:pPr>
            <a:r>
              <a:rPr lang="ru-RU" sz="2400" dirty="0" smtClean="0">
                <a:solidFill>
                  <a:srgbClr val="FF0000"/>
                </a:solidFill>
                <a:effectLst/>
              </a:rPr>
              <a:t>правоприменительные акты </a:t>
            </a:r>
            <a:r>
              <a:rPr lang="ru-RU" sz="2400" dirty="0" smtClean="0">
                <a:solidFill>
                  <a:schemeClr val="bg1"/>
                </a:solidFill>
                <a:effectLst/>
              </a:rPr>
              <a:t>(приговор суда по конкретному делу, обвинительное заключение и проч.);</a:t>
            </a:r>
          </a:p>
          <a:p>
            <a:pPr marL="0" indent="0">
              <a:lnSpc>
                <a:spcPct val="100000"/>
              </a:lnSpc>
            </a:pPr>
            <a:r>
              <a:rPr lang="ru-RU" sz="24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>заявления</a:t>
            </a:r>
            <a:r>
              <a:rPr lang="ru-RU" sz="2400" dirty="0" smtClean="0">
                <a:solidFill>
                  <a:schemeClr val="bg1"/>
                </a:solidFill>
                <a:effectLst/>
              </a:rPr>
              <a:t> (исковые, о приеме на работу и проч.).</a:t>
            </a:r>
          </a:p>
          <a:p>
            <a:pPr marL="0" indent="0"/>
            <a:endParaRPr lang="ru-RU" sz="2400" dirty="0" smtClean="0">
              <a:solidFill>
                <a:srgbClr val="F2F2F2"/>
              </a:solidFill>
              <a:effectLst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4838" cy="130304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>
                    <a:lumMod val="65000"/>
                  </a:schemeClr>
                </a:solidFill>
                <a:effectLst/>
              </a:rPr>
              <a:t>Методисты выделяют такие  этапы работы  с документом:</a:t>
            </a:r>
            <a: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4838" cy="3397854"/>
          </a:xfrm>
        </p:spPr>
        <p:txBody>
          <a:bodyPr rtlCol="0">
            <a:spAutoFit/>
          </a:bodyPr>
          <a:lstStyle/>
          <a:p>
            <a:pPr>
              <a:defRPr/>
            </a:pPr>
            <a:r>
              <a:rPr lang="ru-RU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/>
              </a:rPr>
              <a:t>Учитель дает образец разбора документа.</a:t>
            </a:r>
          </a:p>
          <a:p>
            <a:pPr>
              <a:defRPr/>
            </a:pPr>
            <a:r>
              <a:rPr lang="ru-RU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/>
              </a:rPr>
              <a:t>Ученики анализируют документ под руководством учителя.</a:t>
            </a:r>
          </a:p>
          <a:p>
            <a:pPr>
              <a:defRPr/>
            </a:pPr>
            <a:r>
              <a:rPr lang="ru-RU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/>
              </a:rPr>
              <a:t>Работают под руководством учителя и самостоятельно.</a:t>
            </a:r>
          </a:p>
          <a:p>
            <a:pPr>
              <a:defRPr/>
            </a:pPr>
            <a:r>
              <a:rPr lang="ru-RU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/>
              </a:rPr>
              <a:t>Самостоятельно изучают документ в классе и дома.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CCCCCC"/>
                </a:solidFill>
              </a:rPr>
              <a:t>«Методика» </a:t>
            </a:r>
            <a:r>
              <a:rPr lang="ru-RU" sz="3200" smtClean="0">
                <a:solidFill>
                  <a:srgbClr val="CCCCCC"/>
                </a:solidFill>
              </a:rPr>
              <a:t>в буквальном понимании означает «способ познания».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4838" cy="52562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3000" b="1" smtClean="0">
                <a:solidFill>
                  <a:srgbClr val="FF0000"/>
                </a:solidFill>
              </a:rPr>
              <a:t>Методики обучения праву </a:t>
            </a:r>
            <a:r>
              <a:rPr lang="ru-RU" sz="3000" b="1" i="1" smtClean="0">
                <a:solidFill>
                  <a:srgbClr val="FF0000"/>
                </a:solidFill>
              </a:rPr>
              <a:t>– </a:t>
            </a:r>
            <a:r>
              <a:rPr lang="ru-RU" sz="3000" smtClean="0"/>
              <a:t>это научная дисциплина, осуществляющая отбор юридического материала в школьный учебный предмет «Право» и разрабатывающая на основе общедидактической теории методические средства для формирования правовой культуры в обществе. Методика обучения праву позволяет совершенствовать образовательный процесс.</a:t>
            </a:r>
          </a:p>
          <a:p>
            <a:pPr marL="0" indent="0"/>
            <a:endParaRPr lang="ru-RU" smtClean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5961062"/>
          </a:xfrm>
        </p:spPr>
        <p:txBody>
          <a:bodyPr/>
          <a:lstStyle/>
          <a:p>
            <a:r>
              <a:rPr lang="ru-RU" sz="4800" b="1" smtClean="0">
                <a:solidFill>
                  <a:srgbClr val="A6A6A6"/>
                </a:solidFill>
                <a:effectLst/>
              </a:rPr>
              <a:t>Раздел 3. Современный урок правоведения.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  <a:effectLst/>
              </a:rPr>
              <a:t>Учебное занятие по праву</a:t>
            </a:r>
          </a:p>
        </p:txBody>
      </p:sp>
      <p:sp>
        <p:nvSpPr>
          <p:cNvPr id="3481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5184775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effectLst/>
              </a:rPr>
              <a:t>Учебное занятие по праву — это комплексная система организационной, учебно-воспитательной деятельности учителя в единстве с учебно-познавательной деятельностью учеников.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effectLst/>
              </a:rPr>
              <a:t>	Она направлена на достижение целей усвоения главных дидактических единиц правового модуля государственного стандарта знаний, формирование умений пользоваться полученными правовыми знаниями в практической деятельности.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1584325"/>
          </a:xfrm>
        </p:spPr>
        <p:txBody>
          <a:bodyPr/>
          <a:lstStyle/>
          <a:p>
            <a:r>
              <a:rPr lang="ru-RU" sz="2400" b="1" smtClean="0">
                <a:solidFill>
                  <a:srgbClr val="A6A6A6"/>
                </a:solidFill>
                <a:effectLst/>
              </a:rPr>
              <a:t>Урок по праву условно может рассматриваться с точки зрения интегрированного взаимодействия пяти составляющих компонентов:</a:t>
            </a:r>
            <a:br>
              <a:rPr lang="ru-RU" sz="2400" b="1" smtClean="0">
                <a:solidFill>
                  <a:srgbClr val="A6A6A6"/>
                </a:solidFill>
                <a:effectLst/>
              </a:rPr>
            </a:br>
            <a:endParaRPr lang="ru-RU" sz="2400" b="1" smtClean="0">
              <a:solidFill>
                <a:srgbClr val="A6A6A6"/>
              </a:solidFill>
              <a:effectLst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464050"/>
          </a:xfrm>
        </p:spPr>
        <p:txBody>
          <a:bodyPr/>
          <a:lstStyle/>
          <a:p>
            <a:r>
              <a:rPr lang="ru-RU" smtClean="0">
                <a:effectLst/>
              </a:rPr>
              <a:t>— учитель права;</a:t>
            </a:r>
          </a:p>
          <a:p>
            <a:r>
              <a:rPr lang="ru-RU" smtClean="0">
                <a:effectLst/>
              </a:rPr>
              <a:t>— обучаемые;</a:t>
            </a:r>
          </a:p>
          <a:p>
            <a:r>
              <a:rPr lang="ru-RU" smtClean="0">
                <a:effectLst/>
              </a:rPr>
              <a:t>— юридическое содержание учебных курсов;</a:t>
            </a:r>
          </a:p>
          <a:p>
            <a:r>
              <a:rPr lang="ru-RU" smtClean="0">
                <a:effectLst/>
              </a:rPr>
              <a:t>— система методов, приемов, средств обучения;</a:t>
            </a:r>
          </a:p>
          <a:p>
            <a:r>
              <a:rPr lang="ru-RU" smtClean="0">
                <a:effectLst/>
              </a:rPr>
              <a:t>— цель и результат.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ru-RU" sz="3200" b="1" smtClean="0">
                <a:solidFill>
                  <a:srgbClr val="A6A6A6"/>
                </a:solidFill>
              </a:rPr>
              <a:t>Основные типы, виды и формы</a:t>
            </a:r>
            <a:br>
              <a:rPr lang="ru-RU" sz="3200" b="1" smtClean="0">
                <a:solidFill>
                  <a:srgbClr val="A6A6A6"/>
                </a:solidFill>
              </a:rPr>
            </a:br>
            <a:r>
              <a:rPr lang="ru-RU" sz="3200" b="1" smtClean="0">
                <a:solidFill>
                  <a:srgbClr val="A6A6A6"/>
                </a:solidFill>
              </a:rPr>
              <a:t>учебных занятий по праву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1800" smtClean="0"/>
              <a:t>Предлагаются разные основания классификаций : по способам проведения, по правовому содержанию, по дидактическим целям или даже отдельным звеньям процесса обучения.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05038"/>
            <a:ext cx="3898900" cy="4392612"/>
          </a:xfrm>
        </p:spPr>
        <p:txBody>
          <a:bodyPr/>
          <a:lstStyle/>
          <a:p>
            <a:pPr indent="23813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Если за основу классификации взять ведущий метод, то можно выделить:</a:t>
            </a:r>
          </a:p>
          <a:p>
            <a:pPr indent="23813">
              <a:lnSpc>
                <a:spcPct val="80000"/>
              </a:lnSpc>
            </a:pPr>
            <a:endParaRPr lang="ru-RU" sz="2000" smtClean="0"/>
          </a:p>
          <a:p>
            <a:pPr indent="23813">
              <a:lnSpc>
                <a:spcPct val="80000"/>
              </a:lnSpc>
            </a:pPr>
            <a:r>
              <a:rPr lang="ru-RU" sz="2000" smtClean="0"/>
              <a:t> урок-лекцию,</a:t>
            </a:r>
          </a:p>
          <a:p>
            <a:pPr indent="23813">
              <a:lnSpc>
                <a:spcPct val="80000"/>
              </a:lnSpc>
            </a:pPr>
            <a:r>
              <a:rPr lang="ru-RU" sz="2000" smtClean="0"/>
              <a:t> урок-беседу,</a:t>
            </a:r>
          </a:p>
          <a:p>
            <a:pPr indent="23813">
              <a:lnSpc>
                <a:spcPct val="80000"/>
              </a:lnSpc>
            </a:pPr>
            <a:r>
              <a:rPr lang="ru-RU" sz="2000" smtClean="0"/>
              <a:t>диспут, </a:t>
            </a:r>
          </a:p>
          <a:p>
            <a:pPr indent="23813">
              <a:lnSpc>
                <a:spcPct val="80000"/>
              </a:lnSpc>
            </a:pPr>
            <a:r>
              <a:rPr lang="ru-RU" sz="2000" smtClean="0"/>
              <a:t>лабораторное занятие с источниками права.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64163" y="2139950"/>
            <a:ext cx="3322637" cy="3990975"/>
          </a:xfrm>
        </p:spPr>
        <p:txBody>
          <a:bodyPr/>
          <a:lstStyle/>
          <a:p>
            <a:pPr indent="23813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Если же обратить внимание на деятельность самих школьников, то следует говорить об:</a:t>
            </a:r>
            <a:r>
              <a:rPr lang="ru-RU" sz="2000" smtClean="0"/>
              <a:t> </a:t>
            </a:r>
          </a:p>
          <a:p>
            <a:pPr indent="23813">
              <a:lnSpc>
                <a:spcPct val="80000"/>
              </a:lnSpc>
            </a:pPr>
            <a:endParaRPr lang="ru-RU" sz="2000" smtClean="0"/>
          </a:p>
          <a:p>
            <a:pPr indent="23813">
              <a:lnSpc>
                <a:spcPct val="80000"/>
              </a:lnSpc>
            </a:pPr>
            <a:r>
              <a:rPr lang="ru-RU" sz="2000" smtClean="0"/>
              <a:t>уроках-обобщениях,</a:t>
            </a:r>
          </a:p>
          <a:p>
            <a:pPr indent="23813">
              <a:lnSpc>
                <a:spcPct val="80000"/>
              </a:lnSpc>
            </a:pPr>
            <a:r>
              <a:rPr lang="ru-RU" sz="2000" smtClean="0"/>
              <a:t> уроках-играх,</a:t>
            </a:r>
          </a:p>
          <a:p>
            <a:pPr indent="23813">
              <a:lnSpc>
                <a:spcPct val="80000"/>
              </a:lnSpc>
            </a:pPr>
            <a:r>
              <a:rPr lang="ru-RU" sz="2000" smtClean="0"/>
              <a:t> уроках-конференциях,</a:t>
            </a:r>
          </a:p>
          <a:p>
            <a:pPr indent="23813">
              <a:lnSpc>
                <a:spcPct val="80000"/>
              </a:lnSpc>
            </a:pPr>
            <a:r>
              <a:rPr lang="ru-RU" sz="2000" smtClean="0"/>
              <a:t>проблемных уроках.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ru-RU" sz="3200" b="1" smtClean="0">
                <a:solidFill>
                  <a:srgbClr val="A6A6A6"/>
                </a:solidFill>
              </a:rPr>
              <a:t>В случае, когда рассматривается урок с позиции самих элементов процесса правового обучения, учебной задачи, выделяются: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638550"/>
          </a:xfrm>
        </p:spPr>
        <p:txBody>
          <a:bodyPr/>
          <a:lstStyle/>
          <a:p>
            <a:r>
              <a:rPr lang="ru-RU" smtClean="0"/>
              <a:t>— вводный урок;</a:t>
            </a:r>
          </a:p>
          <a:p>
            <a:r>
              <a:rPr lang="ru-RU" smtClean="0"/>
              <a:t>— урок изучения нового материала;</a:t>
            </a:r>
          </a:p>
          <a:p>
            <a:r>
              <a:rPr lang="ru-RU" smtClean="0"/>
              <a:t>— комбинированный урок</a:t>
            </a:r>
          </a:p>
          <a:p>
            <a:r>
              <a:rPr lang="ru-RU" smtClean="0"/>
              <a:t>— контрольный урок;</a:t>
            </a:r>
          </a:p>
          <a:p>
            <a:r>
              <a:rPr lang="ru-RU" smtClean="0"/>
              <a:t>— урок проверки и учета знаний;</a:t>
            </a:r>
          </a:p>
          <a:p>
            <a:r>
              <a:rPr lang="ru-RU" smtClean="0"/>
              <a:t>— повторительно-обобщающий урок.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</a:rPr>
              <a:t>Право пересекается с такими дисциплинами как: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История</a:t>
            </a:r>
          </a:p>
          <a:p>
            <a:r>
              <a:rPr lang="ru-RU" smtClean="0"/>
              <a:t>Философия</a:t>
            </a:r>
          </a:p>
          <a:p>
            <a:r>
              <a:rPr lang="ru-RU" smtClean="0"/>
              <a:t>Логика</a:t>
            </a:r>
          </a:p>
          <a:p>
            <a:r>
              <a:rPr lang="ru-RU" smtClean="0"/>
              <a:t>Экономика</a:t>
            </a:r>
          </a:p>
          <a:p>
            <a:r>
              <a:rPr lang="ru-RU" smtClean="0"/>
              <a:t>Социология</a:t>
            </a:r>
          </a:p>
          <a:p>
            <a:r>
              <a:rPr lang="ru-RU" smtClean="0"/>
              <a:t>Риторика</a:t>
            </a:r>
          </a:p>
          <a:p>
            <a:r>
              <a:rPr lang="ru-RU" smtClean="0"/>
              <a:t>Науковедение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</a:rPr>
              <a:t>Межпредметные связи в правовом обучении проявляются в виде: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smtClean="0"/>
              <a:t>установления взаимосвязей разных учебных курсов по содержательным аспектам (в том числе между изучаемыми явлениями, событиями, фактами);</a:t>
            </a:r>
          </a:p>
          <a:p>
            <a:r>
              <a:rPr lang="ru-RU" sz="2800" smtClean="0"/>
              <a:t>проведения взаимосогласованных форм учебной работы;</a:t>
            </a:r>
          </a:p>
          <a:p>
            <a:r>
              <a:rPr lang="ru-RU" sz="2800" smtClean="0"/>
              <a:t>установления преемственности в формировании умений и навыков деятельности. </a:t>
            </a:r>
          </a:p>
          <a:p>
            <a:endParaRPr lang="ru-RU" sz="280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  <a:effectLst/>
              </a:rPr>
              <a:t>Межпредметные связи могут осуществляться: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Горизонтально – в процессе взаимодействия с другими учебными дисциплинами (экономика, философия и.др.)</a:t>
            </a:r>
          </a:p>
          <a:p>
            <a:r>
              <a:rPr lang="ru-RU" smtClean="0"/>
              <a:t>Вертикально – введение элементов изучения права начиная с начальной школой и заканчивая старшей.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A6A6A6"/>
                </a:solidFill>
                <a:effectLst/>
              </a:rPr>
              <a:t>Специалисты выделяют следующие пути осуществления межпредметных связей: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smtClean="0"/>
              <a:t>учет учителем уже имеющегося багажа знаний обучаемых при использовании разновариантных методов проведения учебного занятия;</a:t>
            </a:r>
          </a:p>
          <a:p>
            <a:r>
              <a:rPr lang="ru-RU" sz="2800" smtClean="0"/>
              <a:t>воспроизведение уже знакомой информации (главного) в логической связи с содержанием конкретного урока по праву. На имеющуюся базу знаний учитель предлагает наложить новую информацию. 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  <a:effectLst/>
              </a:rPr>
              <a:t>Самостоятельная работа учащихся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Первый этап. На первом этапе учитель должен «научить» своих воспитанников элементарным приемам самостоятельной работы. Он должен показать, каким образом можно добывать знания из разных источников, анализировать их, обобщать и делать выводы. При этом педагог выступает в роли консультанта, организатора самостоятельной работы детей.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Второй этап. Приобретая навыки самостоятельной работы, ученик подготавливается к исследовательской деятельности. У него появляется своя точка зрения на определенные понятия. Ученик становится способным решить сложные нестандартные задачи.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CCCCC"/>
                </a:solidFill>
              </a:rPr>
              <a:t>Основными задачами являются:</a:t>
            </a:r>
            <a:endParaRPr lang="ru-RU" smtClean="0">
              <a:solidFill>
                <a:srgbClr val="CCCC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8224838" cy="4681537"/>
          </a:xfrm>
        </p:spPr>
        <p:txBody>
          <a:bodyPr/>
          <a:lstStyle/>
          <a:p>
            <a:pPr>
              <a:buFont typeface="Wingdings" pitchFamily="2" charset="2"/>
              <a:buBlip>
                <a:blip r:embed="rId2"/>
              </a:buBlip>
            </a:pPr>
            <a:r>
              <a:rPr lang="ru-RU" sz="2300" smtClean="0"/>
              <a:t>отбор учебного правового материала и формирование специальных правовых курсов для системы обучения;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ru-RU" sz="2300" smtClean="0"/>
              <a:t>создание специальных правовых обучающих программ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ru-RU" sz="2300" smtClean="0"/>
              <a:t>учебников и методических пособий;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ru-RU" sz="2300" smtClean="0"/>
              <a:t>отбор средств обучения, определение системы методических приемов и организационных форм обучения праву, а также преподавания правового курса;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ru-RU" sz="2300" smtClean="0"/>
              <a:t>постоянное совершенствование методов обучения праву;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ru-RU" sz="2300" smtClean="0"/>
              <a:t>с учетом результативности применения уже существующих.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1763"/>
            <a:ext cx="8224838" cy="1065212"/>
          </a:xfrm>
        </p:spPr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  <a:effectLst/>
              </a:rPr>
              <a:t>Основные типы изучения права.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A6A6A6"/>
                </a:solidFill>
              </a:rPr>
              <a:t>1.Традиционный</a:t>
            </a:r>
            <a:r>
              <a:rPr lang="ru-RU" sz="2000" smtClean="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1.1. Ведущая роль в процессе обучения принадлежит учителю.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1.2.Критика материала со стороны учеников сведена к минимуму.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1.3.Обучение построено на чёткой логической основе.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1.4.Главная цель – формирование правопослушной личности.</a:t>
            </a:r>
          </a:p>
          <a:p>
            <a:pPr>
              <a:lnSpc>
                <a:spcPct val="80000"/>
              </a:lnSpc>
            </a:pPr>
            <a:endParaRPr lang="ru-RU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A6A6A6"/>
                </a:solidFill>
              </a:rPr>
              <a:t>2.Исследовательский(самостоятельный).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2.1.Ведущая роль в процессе обучения принадлежит ученику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2.2.Критика материала со стороны учеников сведена к максимуму.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2.3. Вариативность обучения, упор на развитие собственного мнения и творческого мышления ученика.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2.4.Главная цель – формирование правосознательной личности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A6A6A6"/>
                </a:solidFill>
                <a:effectLst/>
              </a:rPr>
              <a:t>Варианты диагностирования можно разделить на две группы: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575"/>
            <a:ext cx="8224838" cy="4067175"/>
          </a:xfrm>
        </p:spPr>
        <p:txBody>
          <a:bodyPr/>
          <a:lstStyle/>
          <a:p>
            <a:r>
              <a:rPr lang="ru-RU" sz="2800" smtClean="0">
                <a:effectLst/>
              </a:rPr>
              <a:t>те, которые используются для текущего контроля знаний и умений школьников</a:t>
            </a:r>
            <a:endParaRPr lang="en-US" sz="2800" smtClean="0">
              <a:effectLst/>
            </a:endParaRPr>
          </a:p>
          <a:p>
            <a:r>
              <a:rPr lang="ru-RU" sz="2800" smtClean="0">
                <a:effectLst/>
              </a:rPr>
              <a:t>те, которые выполняют роль итоговой аттестации</a:t>
            </a:r>
            <a:endParaRPr lang="en-US" sz="28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en-US" sz="280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ru-RU" sz="2800" smtClean="0">
                <a:effectLst/>
              </a:rPr>
              <a:t>Последние менее вариативны и могут выражаться в проведении зачетов и экзаменов.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1209675"/>
          </a:xfrm>
        </p:spPr>
        <p:txBody>
          <a:bodyPr/>
          <a:lstStyle/>
          <a:p>
            <a:r>
              <a:rPr lang="ru-RU" smtClean="0">
                <a:solidFill>
                  <a:srgbClr val="A6A6A6"/>
                </a:solidFill>
              </a:rPr>
              <a:t>Рекомендации классической теории тестов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4838" cy="4786312"/>
          </a:xfrm>
        </p:spPr>
        <p:txBody>
          <a:bodyPr/>
          <a:lstStyle/>
          <a:p>
            <a:r>
              <a:rPr lang="ru-RU" sz="1600" smtClean="0"/>
              <a:t>1. В заданиях необходимо использовать простые формулировки вопросов, не допускающие их двусмысленного толкования.</a:t>
            </a:r>
          </a:p>
          <a:p>
            <a:r>
              <a:rPr lang="ru-RU" sz="1600" smtClean="0"/>
              <a:t>2. Тестируемый должен выбрать только один правильный вариант из предложенных (всего рекомендуется дать четыре варианта ответов).</a:t>
            </a:r>
          </a:p>
          <a:p>
            <a:r>
              <a:rPr lang="ru-RU" sz="1600" smtClean="0"/>
              <a:t>3. Неправильные варианты ответов (дистракторы) должны быть максимально правдоподобными, способными привлечь внимание испытуемых.</a:t>
            </a:r>
          </a:p>
          <a:p>
            <a:r>
              <a:rPr lang="ru-RU" sz="1600" smtClean="0"/>
              <a:t>4. Вопросы и ответы должны быть подобраны таким образом, чтобы ни один из них не содержал в себе ответа на другие вопросы.</a:t>
            </a:r>
          </a:p>
          <a:p>
            <a:r>
              <a:rPr lang="ru-RU" sz="1600" smtClean="0"/>
              <a:t>5. В вопросах, содержащих в своей формулировке отрицательный тезис, глагол с отрицательной частицей не необходимо выделить (это можно сделать иным шрифтом либо путем подчеркивания).</a:t>
            </a:r>
          </a:p>
          <a:p>
            <a:r>
              <a:rPr lang="ru-RU" sz="1600" smtClean="0"/>
              <a:t>6. Итоговый балл испытуемого надо вычислять путем сложения оценок, полученных им путем выполнения каждого из заданий теста.</a:t>
            </a:r>
          </a:p>
          <a:p>
            <a:r>
              <a:rPr lang="ru-RU" sz="1600" smtClean="0"/>
              <a:t>7. При необходимости составления нескольких вариантов теста по одной и той же теме желательно руководствоваться принципом параллельных форм: тесты различных вариантов должны включать в себя одинаковое число представленных в одной и той же форме заданий с однотипным содержанием равной трудности.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A6A6A6"/>
                </a:solidFill>
                <a:effectLst/>
              </a:rPr>
              <a:t>В процессе контроля знаний, умений и навыков обучаемых следует обращать внимание на следующие критерии: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675"/>
            <a:ext cx="8224838" cy="4283075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sz="2400" smtClean="0">
                <a:effectLst/>
              </a:rPr>
              <a:t>1. Точность представленной информации.</a:t>
            </a:r>
          </a:p>
          <a:p>
            <a:pPr marL="0" indent="0">
              <a:buFont typeface="Arial" pitchFamily="34" charset="0"/>
              <a:buNone/>
            </a:pPr>
            <a:r>
              <a:rPr lang="ru-RU" sz="2400" smtClean="0">
                <a:effectLst/>
              </a:rPr>
              <a:t>2. Разнообразие фактов и примеров в ответах.</a:t>
            </a:r>
          </a:p>
          <a:p>
            <a:pPr marL="0" indent="0">
              <a:buFont typeface="Arial" pitchFamily="34" charset="0"/>
              <a:buNone/>
            </a:pPr>
            <a:r>
              <a:rPr lang="ru-RU" sz="2400" smtClean="0">
                <a:effectLst/>
              </a:rPr>
              <a:t>3. Умение анализировать правовую информацию.</a:t>
            </a:r>
          </a:p>
          <a:p>
            <a:pPr marL="0" indent="0">
              <a:buFont typeface="Arial" pitchFamily="34" charset="0"/>
              <a:buNone/>
            </a:pPr>
            <a:r>
              <a:rPr lang="ru-RU" sz="2400" smtClean="0">
                <a:effectLst/>
              </a:rPr>
              <a:t>4. Знание правовой терминологии, умение использовать правовые понятия в речи.</a:t>
            </a:r>
          </a:p>
          <a:p>
            <a:pPr marL="0" indent="0">
              <a:buFont typeface="Arial" pitchFamily="34" charset="0"/>
              <a:buNone/>
            </a:pPr>
            <a:r>
              <a:rPr lang="ru-RU" sz="2400" smtClean="0">
                <a:effectLst/>
              </a:rPr>
              <a:t>5. Умение работать в группе (необходимо понять, как обучаемый участвует в дискуссии, слушает других, выступает от имени группы, вовлекает других в общую работу).</a:t>
            </a:r>
          </a:p>
          <a:p>
            <a:pPr marL="0" indent="0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400" smtClean="0">
                <a:solidFill>
                  <a:schemeClr val="bg1"/>
                </a:solidFill>
              </a:rPr>
              <a:t>Проверка знаний, умений обучаемых в области права должна осуществляться систематически. При оценке ответа ученика учитель может руководствоваться и традиционной системой проверки их знаний и умений, когда обращается внимание на:</a:t>
            </a:r>
            <a:endParaRPr lang="en-US" sz="2400" smtClean="0">
              <a:solidFill>
                <a:schemeClr val="bg1"/>
              </a:solidFill>
            </a:endParaRPr>
          </a:p>
          <a:p>
            <a:pPr marL="0" indent="0"/>
            <a:r>
              <a:rPr lang="ru-RU" sz="2400" smtClean="0"/>
              <a:t>полноту и правильность ответа;</a:t>
            </a:r>
          </a:p>
          <a:p>
            <a:pPr marL="0" indent="0"/>
            <a:r>
              <a:rPr lang="ru-RU" sz="2400" smtClean="0"/>
              <a:t>степень осознанности и понимания изученного;</a:t>
            </a:r>
          </a:p>
          <a:p>
            <a:pPr marL="0" indent="0"/>
            <a:r>
              <a:rPr lang="ru-RU" sz="2400" smtClean="0"/>
              <a:t>речевое оформление ответа.</a:t>
            </a:r>
          </a:p>
          <a:p>
            <a:pPr marL="0" indent="0"/>
            <a:endParaRPr lang="ru-RU" smtClean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539750" y="2060575"/>
            <a:ext cx="8224838" cy="2305050"/>
          </a:xfrm>
        </p:spPr>
        <p:txBody>
          <a:bodyPr/>
          <a:lstStyle/>
          <a:p>
            <a:r>
              <a:rPr lang="ru-RU" sz="4800" b="1" smtClean="0">
                <a:solidFill>
                  <a:srgbClr val="A6A6A6"/>
                </a:solidFill>
                <a:effectLst/>
              </a:rPr>
              <a:t>Раздел 4. Роль учителя в правовом обучении.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4837" cy="1431925"/>
          </a:xfrm>
        </p:spPr>
        <p:txBody>
          <a:bodyPr/>
          <a:lstStyle/>
          <a:p>
            <a:r>
              <a:rPr lang="ru-RU" sz="2000" smtClean="0">
                <a:solidFill>
                  <a:srgbClr val="00B050"/>
                </a:solidFill>
              </a:rPr>
              <a:t>Преподаватель права — один из важных субъектов обучающего процесса, от которого зависит, насколько грамотно и верно будет организовано правовое обучение и воспитание. </a:t>
            </a: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755650" y="1412875"/>
            <a:ext cx="79930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Выделяют пять категорий педагогов-правоведов:</a:t>
            </a:r>
            <a:endParaRPr lang="ru-RU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0180" name="Прямоугольник 4"/>
          <p:cNvSpPr>
            <a:spLocks noChangeArrowheads="1"/>
          </p:cNvSpPr>
          <p:nvPr/>
        </p:nvSpPr>
        <p:spPr bwMode="auto">
          <a:xfrm>
            <a:off x="755650" y="2420938"/>
            <a:ext cx="741680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00B050"/>
                </a:solidFill>
              </a:rPr>
              <a:t>1. Педагоги-новаторы</a:t>
            </a:r>
            <a:r>
              <a:rPr lang="ru-RU"/>
              <a:t>. Так мы определили учителей, вносящих новизну во все элементы педагогической системы (0,8% по отношению к общему числу педагогов школ.) Их деятельность была связана с введением локальных инноваций, выразившихся в изменении содержания обществоведческих курсов.</a:t>
            </a:r>
          </a:p>
          <a:p>
            <a:r>
              <a:rPr lang="ru-RU" i="1">
                <a:solidFill>
                  <a:srgbClr val="00B050"/>
                </a:solidFill>
              </a:rPr>
              <a:t>2. Творческие учителя (20%). </a:t>
            </a:r>
            <a:r>
              <a:rPr lang="ru-RU"/>
              <a:t>Так мы обозначили педагогов, вносящих новизну в способы профессиональной деятельности. Изменения методических приемов, способов обучения детей доминируют в профессиональных способностях этой категории учителей.</a:t>
            </a:r>
          </a:p>
          <a:p>
            <a:r>
              <a:rPr lang="ru-RU" i="1">
                <a:solidFill>
                  <a:srgbClr val="00B050"/>
                </a:solidFill>
              </a:rPr>
              <a:t>3. Большинство учителей (62%) </a:t>
            </a:r>
            <a:r>
              <a:rPr lang="ru-RU">
                <a:solidFill>
                  <a:srgbClr val="00B050"/>
                </a:solidFill>
              </a:rPr>
              <a:t>отнесены к категории добросовестно работающих</a:t>
            </a:r>
            <a:r>
              <a:rPr lang="ru-RU"/>
              <a:t>. Их роль не менее значима при переходе от традиционной модели функционирования школы к инновационной.</a:t>
            </a:r>
          </a:p>
          <a:p>
            <a:r>
              <a:rPr lang="ru-RU" i="1">
                <a:solidFill>
                  <a:srgbClr val="00B050"/>
                </a:solidFill>
              </a:rPr>
              <a:t>4. Учителя-формалисты</a:t>
            </a:r>
            <a:r>
              <a:rPr lang="ru-RU"/>
              <a:t>, составляющие 15% педагогов, как правило, отторгаются новой системой обучения и оказываются неспособными работать в инновационном режиме.</a:t>
            </a:r>
          </a:p>
          <a:p>
            <a:r>
              <a:rPr lang="ru-RU" i="1">
                <a:solidFill>
                  <a:srgbClr val="00B050"/>
                </a:solidFill>
              </a:rPr>
              <a:t>5. Случайные люди — 2,2%.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950" y="981075"/>
            <a:ext cx="3168650" cy="2376488"/>
          </a:xfrm>
        </p:spPr>
        <p:txBody>
          <a:bodyPr/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1700" b="1" i="1" dirty="0" smtClean="0">
                <a:ea typeface="Calibri"/>
                <a:cs typeface="Times New Roman"/>
              </a:rPr>
              <a:t>— образовательные;</a:t>
            </a: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1700" b="1" i="1" dirty="0" smtClean="0">
                <a:ea typeface="Calibri"/>
                <a:cs typeface="Times New Roman"/>
              </a:rPr>
              <a:t>— развивающие;</a:t>
            </a: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1700" b="1" i="1" dirty="0" smtClean="0">
                <a:ea typeface="Calibri"/>
                <a:cs typeface="Times New Roman"/>
              </a:rPr>
              <a:t>— воспитательные цели.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17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88" y="0"/>
            <a:ext cx="3529012" cy="11255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solidFill>
                  <a:srgbClr val="FF0000"/>
                </a:solidFill>
                <a:ea typeface="Calibri"/>
                <a:cs typeface="Times New Roman"/>
              </a:rPr>
              <a:t>1.Цели учебного занятия. Выделяют</a:t>
            </a:r>
            <a:r>
              <a:rPr lang="ru-RU" dirty="0" smtClean="0">
                <a:solidFill>
                  <a:srgbClr val="FF0000"/>
                </a:solidFill>
                <a:ea typeface="Calibri"/>
                <a:cs typeface="Times New Roman"/>
              </a:rPr>
              <a:t>:</a:t>
            </a:r>
            <a:br>
              <a:rPr lang="ru-RU" dirty="0" smtClean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2000" smtClean="0">
                <a:solidFill>
                  <a:srgbClr val="FF0000"/>
                </a:solidFill>
              </a:rPr>
              <a:t>     2.Памятка оценивания знаний школьников:</a:t>
            </a:r>
          </a:p>
          <a:p>
            <a:pPr marL="0" indent="0" eaLnBrk="1" hangingPunct="1">
              <a:lnSpc>
                <a:spcPct val="83000"/>
              </a:lnSpc>
            </a:pPr>
            <a:r>
              <a:rPr lang="ru-RU" sz="2000" smtClean="0"/>
              <a:t>1. Оценка должна быть объективна, т. е. соответствовать знаниям и умениям школьников.</a:t>
            </a:r>
          </a:p>
          <a:p>
            <a:pPr marL="0" indent="0" eaLnBrk="1" hangingPunct="1">
              <a:lnSpc>
                <a:spcPct val="83000"/>
              </a:lnSpc>
            </a:pPr>
            <a:endParaRPr lang="ru-RU" sz="2000" smtClean="0"/>
          </a:p>
          <a:p>
            <a:pPr marL="0" indent="0" eaLnBrk="1" hangingPunct="1">
              <a:lnSpc>
                <a:spcPct val="83000"/>
              </a:lnSpc>
            </a:pPr>
            <a:r>
              <a:rPr lang="ru-RU" sz="2000" smtClean="0"/>
              <a:t>2. Ученику следует объяснить, почему его ответ оценен именно так, какие были допущены ошибки и проч. Оценка должна быть понятна и ясна школьникам.</a:t>
            </a:r>
          </a:p>
          <a:p>
            <a:pPr marL="0" indent="0" eaLnBrk="1" hangingPunct="1">
              <a:lnSpc>
                <a:spcPct val="83000"/>
              </a:lnSpc>
            </a:pPr>
            <a:endParaRPr lang="ru-RU" sz="2000" smtClean="0"/>
          </a:p>
          <a:p>
            <a:pPr marL="0" indent="0" eaLnBrk="1" hangingPunct="1">
              <a:lnSpc>
                <a:spcPct val="83000"/>
              </a:lnSpc>
            </a:pPr>
            <a:r>
              <a:rPr lang="ru-RU" sz="2000" smtClean="0"/>
              <a:t>3. При выставлении оценки следует учитывать полноту ответа школьника, умение использовать в речи правовые понятия, аргументировать свое мнение, представлять необходимые примеры в пояснение.</a:t>
            </a:r>
          </a:p>
          <a:p>
            <a:pPr marL="0" indent="0" eaLnBrk="1" hangingPunct="1">
              <a:lnSpc>
                <a:spcPct val="83000"/>
              </a:lnSpc>
            </a:pPr>
            <a:endParaRPr lang="ru-RU" sz="2000" smtClean="0"/>
          </a:p>
        </p:txBody>
      </p:sp>
      <p:pic>
        <p:nvPicPr>
          <p:cNvPr id="51205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852738"/>
            <a:ext cx="30464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60851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1. Сформулируй четко тему урока.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2. Обозначь цель и задачи урока.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3. Укажи оборудование, необходимое для решения задач и достижения цели.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4. Отбери важное содержание юридического материала по теме и запиши его.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5. Обозначь методику изучения темы.</a:t>
            </a:r>
          </a:p>
          <a:p>
            <a:pPr marL="0" indent="0" eaLnBrk="1" hangingPunct="1"/>
            <a:endParaRPr lang="ru-RU" smtClean="0"/>
          </a:p>
        </p:txBody>
      </p:sp>
      <p:sp>
        <p:nvSpPr>
          <p:cNvPr id="52227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2016125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A6A6A6"/>
                </a:solidFill>
                <a:effectLst/>
              </a:rPr>
              <a:t>Памятка учителю права для составления типичного конспекта урока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981075"/>
            <a:ext cx="8928100" cy="576103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100" b="1" i="1" smtClean="0">
                <a:solidFill>
                  <a:srgbClr val="00B050"/>
                </a:solidFill>
              </a:rPr>
              <a:t>Головным учреждением в области повышения квалификации учителей права, методистов и руководителей образовательных учреждений является государственная федеральная Академия повышения квалификации и переподготовки работников образования Украины</a:t>
            </a:r>
            <a:r>
              <a:rPr lang="ru-RU" sz="1200" smtClean="0"/>
              <a:t>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300" b="1" smtClean="0"/>
              <a:t>1</a:t>
            </a:r>
            <a:r>
              <a:rPr lang="ru-RU" sz="1200" smtClean="0"/>
              <a:t>. </a:t>
            </a:r>
            <a:r>
              <a:rPr lang="ru-RU" sz="1200" b="1" i="1" smtClean="0">
                <a:solidFill>
                  <a:srgbClr val="FF33CC"/>
                </a:solidFill>
              </a:rPr>
              <a:t>Принцип оптимальности</a:t>
            </a:r>
            <a:r>
              <a:rPr lang="ru-RU" sz="1200" smtClean="0"/>
              <a:t>. Обычно он проявляется в создании максимально благоприятных условий для проведения конкретного учебного занятия по праву. Для четкой организации такого процесса обучаемые заранее предупреждаются о месте и времени проведения занятия, необходимом оборудовании урока. Педагог при необходимости заранее подготавливает учебную аудиторию, наглядные материалы, сообщает тему для изучения.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300" b="1" smtClean="0"/>
              <a:t>2</a:t>
            </a:r>
            <a:r>
              <a:rPr lang="ru-RU" sz="1200" smtClean="0"/>
              <a:t>. </a:t>
            </a:r>
            <a:r>
              <a:rPr lang="ru-RU" sz="1200" b="1" i="1" smtClean="0">
                <a:solidFill>
                  <a:srgbClr val="FF33CC"/>
                </a:solidFill>
              </a:rPr>
              <a:t>Принцип гуманизации</a:t>
            </a:r>
            <a:r>
              <a:rPr lang="ru-RU" sz="1200" smtClean="0"/>
              <a:t>. Такой принцип связан с устранением неблагоприятных воздействий на ученика. Здесь становится важным сформировать доверительную обстановку общения с обучаемым, используя исключительно его положительные эмоции. Нет смысла насильно заставлять учеников выполнять определенные действия, ибо силовые приемы в организации занятий чреваты отторжением хотя и нужной правовой информации.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300" b="1" smtClean="0"/>
              <a:t>3</a:t>
            </a:r>
            <a:r>
              <a:rPr lang="ru-RU" sz="1200" smtClean="0"/>
              <a:t>. </a:t>
            </a:r>
            <a:r>
              <a:rPr lang="ru-RU" sz="1200" b="1" i="1" smtClean="0">
                <a:solidFill>
                  <a:srgbClr val="FF33CC"/>
                </a:solidFill>
              </a:rPr>
              <a:t>Принцип экономии сил, средств и времени на организацию правового обучения</a:t>
            </a:r>
            <a:r>
              <a:rPr lang="ru-RU" sz="1200" smtClean="0"/>
              <a:t>. Для реализации именно такого принципа целесообразно проводить системную подготовку к правовым занятиям, прогнозируя определенный результат правовой обученности.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300" b="1" smtClean="0"/>
              <a:t>4</a:t>
            </a:r>
            <a:r>
              <a:rPr lang="ru-RU" sz="1200" smtClean="0"/>
              <a:t>.</a:t>
            </a:r>
            <a:r>
              <a:rPr lang="ru-RU" sz="1200" b="1" i="1" smtClean="0">
                <a:solidFill>
                  <a:srgbClr val="FF33CC"/>
                </a:solidFill>
              </a:rPr>
              <a:t>Принципиндивидуализациииконкретностипорученияопределенных дел</a:t>
            </a:r>
            <a:r>
              <a:rPr lang="ru-RU" sz="1200" smtClean="0"/>
              <a:t>. Организуя правовое обучение в своей школе, учитель должен дифференцированно подходить к каждому ученику, выявив изначальные его потенциальные возможности и способности. Предъявлять одинаковые требования ко всем нецелесообразно, а разнообразие применяемых методов позволит достичь гораздо больших результатов.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200" b="1" smtClean="0"/>
              <a:t>5</a:t>
            </a:r>
            <a:r>
              <a:rPr lang="ru-RU" sz="1200" b="1" i="1" smtClean="0">
                <a:solidFill>
                  <a:srgbClr val="FF33CC"/>
                </a:solidFill>
              </a:rPr>
              <a:t>. Принцип плановости </a:t>
            </a:r>
            <a:r>
              <a:rPr lang="ru-RU" sz="1200" smtClean="0"/>
              <a:t>доказывает, что стихийно-эмпирические, разрозненные методы правового обучения, хаотично применяемые в образовании, вряд ли способны решить главные задачи правового обучения и воспитания современных школьников. В этой связи важно, чтобы образовательное учреждение уделяло особое внимание планированию в системе правового обучения, предполагающему проведение не только учебных курсов по праву, но и внешкольных мероприятий.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300" b="1" smtClean="0"/>
              <a:t>6</a:t>
            </a:r>
            <a:r>
              <a:rPr lang="ru-RU" sz="1200" smtClean="0"/>
              <a:t>. </a:t>
            </a:r>
            <a:r>
              <a:rPr lang="ru-RU" sz="1200" b="1" i="1" smtClean="0">
                <a:solidFill>
                  <a:srgbClr val="FF33CC"/>
                </a:solidFill>
              </a:rPr>
              <a:t>Принцип единства теории и практики правового обучения</a:t>
            </a:r>
            <a:r>
              <a:rPr lang="ru-RU" sz="1200" smtClean="0"/>
              <a:t>. Содержание любой темы урока должно носить практико-ориентируемый характер. Таким образом ученик понимает, что получаемые знания ему крайне необходимы в жизни. Большую помощь в системе практической реализации приобретаемых юридических знаний оказывает практика работы разнообразных клиник при образовательных учреждениях, где обучаемые бесплатно оказывают всевозможную юридическую помощь населению, особенно малоимущим гражданам.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r>
              <a:rPr lang="ru-RU" sz="1300" b="1" smtClean="0"/>
              <a:t>7</a:t>
            </a:r>
            <a:r>
              <a:rPr lang="ru-RU" sz="1200" smtClean="0"/>
              <a:t>. </a:t>
            </a:r>
            <a:r>
              <a:rPr lang="ru-RU" sz="1200" b="1" i="1" smtClean="0">
                <a:solidFill>
                  <a:srgbClr val="FF33CC"/>
                </a:solidFill>
              </a:rPr>
              <a:t>Принцип постоянного и доброжелательного контроля за системой усвоения правовых понятий и приобретением умений</a:t>
            </a:r>
            <a:r>
              <a:rPr lang="ru-RU" sz="1200" smtClean="0"/>
              <a:t>. Проведение текущего и итогового контроля правовых знаний и умений учеников позволяет систематизировать полученную правовую информацию, вовремя выявить существующие пробелы и восполнить их, а также проверить верность выбранных методов правового обучения.</a:t>
            </a:r>
          </a:p>
          <a:p>
            <a:pPr marL="0" indent="0" eaLnBrk="1" hangingPunct="1">
              <a:lnSpc>
                <a:spcPct val="83000"/>
              </a:lnSpc>
              <a:buFont typeface="Wingdings" pitchFamily="2" charset="2"/>
              <a:buNone/>
            </a:pPr>
            <a:endParaRPr lang="ru-RU" sz="12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865187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A6A6A6"/>
                </a:solidFill>
              </a:rPr>
              <a:t>Основные принципы научной организации труда учителя права.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1136650"/>
          </a:xfrm>
        </p:spPr>
        <p:txBody>
          <a:bodyPr/>
          <a:lstStyle/>
          <a:p>
            <a:r>
              <a:rPr lang="ru-RU" b="1" smtClean="0">
                <a:solidFill>
                  <a:srgbClr val="CCCCCC"/>
                </a:solidFill>
              </a:rPr>
              <a:t>Основные функции науки:</a:t>
            </a:r>
            <a:endParaRPr lang="ru-RU" smtClean="0">
              <a:solidFill>
                <a:srgbClr val="CCCC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4838" cy="532765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000" b="1" smtClean="0"/>
              <a:t>1. </a:t>
            </a:r>
            <a:r>
              <a:rPr lang="ru-RU" sz="2000" b="1" smtClean="0">
                <a:solidFill>
                  <a:srgbClr val="FF0000"/>
                </a:solidFill>
              </a:rPr>
              <a:t>Практико-организационная. </a:t>
            </a:r>
            <a:r>
              <a:rPr lang="ru-RU" sz="2000" smtClean="0"/>
              <a:t>Она позволяет дать конкретные рекомендации педагогам по выстраиванию грамотной системы правового обучения и воспитания в государстве. </a:t>
            </a:r>
          </a:p>
          <a:p>
            <a:pPr algn="just">
              <a:buFont typeface="Wingdings" pitchFamily="2" charset="2"/>
              <a:buNone/>
            </a:pPr>
            <a:r>
              <a:rPr lang="ru-RU" sz="2000" b="1" smtClean="0"/>
              <a:t>2. </a:t>
            </a:r>
            <a:r>
              <a:rPr lang="ru-RU" sz="2000" b="1" smtClean="0">
                <a:solidFill>
                  <a:srgbClr val="FF0000"/>
                </a:solidFill>
              </a:rPr>
              <a:t>Мировоззренческая. </a:t>
            </a:r>
            <a:r>
              <a:rPr lang="ru-RU" sz="2000" smtClean="0"/>
              <a:t>Такая функция обеспечивает формирование определенных устойчивых взглядов обучаемых на вопросы правовой действительности, понимание ценности права и его установок, а следовательно, необходимости уважения и соблюдения законов государства, прав личности.</a:t>
            </a:r>
          </a:p>
          <a:p>
            <a:pPr algn="just">
              <a:buFont typeface="Wingdings" pitchFamily="2" charset="2"/>
              <a:buNone/>
            </a:pPr>
            <a:r>
              <a:rPr lang="ru-RU" sz="2000" b="1" smtClean="0"/>
              <a:t>3. </a:t>
            </a:r>
            <a:r>
              <a:rPr lang="ru-RU" sz="2000" b="1" smtClean="0">
                <a:solidFill>
                  <a:srgbClr val="FF0000"/>
                </a:solidFill>
              </a:rPr>
              <a:t>Эвристическая</a:t>
            </a:r>
            <a:r>
              <a:rPr lang="ru-RU" sz="2000" b="1" smtClean="0"/>
              <a:t>. </a:t>
            </a:r>
            <a:r>
              <a:rPr lang="ru-RU" sz="2000" smtClean="0"/>
              <a:t>Она позволяет выявлять некоторые пробелы в изучении правовых вопросов и по необходимости восполнять их новыми идеями по передаче и осмыслению правовой жизни.</a:t>
            </a:r>
          </a:p>
          <a:p>
            <a:pPr algn="just">
              <a:buFont typeface="Wingdings" pitchFamily="2" charset="2"/>
              <a:buNone/>
            </a:pPr>
            <a:r>
              <a:rPr lang="ru-RU" sz="2000" b="1" smtClean="0"/>
              <a:t>4. </a:t>
            </a:r>
            <a:r>
              <a:rPr lang="ru-RU" sz="2000" b="1" smtClean="0">
                <a:solidFill>
                  <a:srgbClr val="FF0000"/>
                </a:solidFill>
              </a:rPr>
              <a:t>Прогностическая. </a:t>
            </a:r>
            <a:r>
              <a:rPr lang="ru-RU" sz="2000" smtClean="0"/>
              <a:t>В рамках решения задач правового обучения, формирования правовой культуры личности такая функция позволяет предвидеть заранее возможный результат процесса обучения в виде моделей обученности и корректировать пути их достижения.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532765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1600" i="1" smtClean="0"/>
              <a:t>— </a:t>
            </a:r>
            <a:r>
              <a:rPr lang="ru-RU" sz="1600" i="1" smtClean="0">
                <a:solidFill>
                  <a:srgbClr val="00B050"/>
                </a:solidFill>
              </a:rPr>
              <a:t>организаторский </a:t>
            </a:r>
            <a:r>
              <a:rPr lang="ru-RU" sz="1600" smtClean="0"/>
              <a:t>(педагог организует процесс обучения праву, планирует деятельность учеников).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16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/>
              <a:t>— </a:t>
            </a:r>
            <a:r>
              <a:rPr lang="ru-RU" sz="1600" i="1" smtClean="0">
                <a:solidFill>
                  <a:srgbClr val="00B050"/>
                </a:solidFill>
              </a:rPr>
              <a:t>гностический</a:t>
            </a:r>
            <a:r>
              <a:rPr lang="ru-RU" sz="1600" smtClean="0"/>
              <a:t>. При подготовке к уроку учитель осмысливает содержание учебного материала; формулирует дидактическую цель; определяет тип урока, его структуру. Выбираются источники знаний (текст учебника, лекция, юридический документ), на основе которых прогнозируется работа. Учитель продумывает вопросы и задания по теме, которая была уже изучена (необходимо углубить и систематизировать знания учеников). Этот компонент предполагает постоянное познание учителем содержания курса, новых технологий обучения.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16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/>
              <a:t>— </a:t>
            </a:r>
            <a:r>
              <a:rPr lang="ru-RU" sz="1600" i="1" smtClean="0">
                <a:solidFill>
                  <a:srgbClr val="00B050"/>
                </a:solidFill>
              </a:rPr>
              <a:t>конструктивный</a:t>
            </a:r>
            <a:r>
              <a:rPr lang="ru-RU" sz="1600" smtClean="0"/>
              <a:t> (педагог самостоятельно «выстраивает» систему обучения, продумывает логику изложения материала, составляет программы, анализирует особенности состава учеников, определяет доминирующий характер деятельности учащихся и т. д.)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16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/>
              <a:t>— </a:t>
            </a:r>
            <a:r>
              <a:rPr lang="ru-RU" sz="1600" i="1" smtClean="0">
                <a:solidFill>
                  <a:srgbClr val="00B050"/>
                </a:solidFill>
              </a:rPr>
              <a:t>коммуникативный</a:t>
            </a:r>
            <a:r>
              <a:rPr lang="ru-RU" sz="1600" smtClean="0"/>
              <a:t> (учитель права добивается установления обратной связи, взаимопонимания и согласованных действий с учеником).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296988"/>
          </a:xfrm>
        </p:spPr>
        <p:txBody>
          <a:bodyPr/>
          <a:lstStyle/>
          <a:p>
            <a:pPr eaLnBrk="1" hangingPunct="1"/>
            <a:r>
              <a:rPr lang="ru-RU" sz="3600" i="1" smtClean="0">
                <a:solidFill>
                  <a:srgbClr val="FF0000"/>
                </a:solidFill>
              </a:rPr>
              <a:t>Педагогическая деятельность учителя права содержит несколько компонентов: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5745162"/>
          </a:xfrm>
        </p:spPr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  <a:effectLst/>
              </a:rPr>
              <a:t>Раздел 5. Традиционные и инновационные технологии правового обучения.</a:t>
            </a:r>
            <a:endParaRPr lang="ru-RU" sz="4000" smtClean="0">
              <a:solidFill>
                <a:srgbClr val="A6A6A6"/>
              </a:solidFill>
              <a:effectLst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18487" cy="1295401"/>
          </a:xfrm>
        </p:spPr>
        <p:txBody>
          <a:bodyPr/>
          <a:lstStyle/>
          <a:p>
            <a:r>
              <a:rPr lang="ru-RU" sz="2400" b="1" smtClean="0">
                <a:solidFill>
                  <a:srgbClr val="A6A6A6"/>
                </a:solidFill>
                <a:effectLst/>
              </a:rPr>
              <a:t/>
            </a:r>
            <a:br>
              <a:rPr lang="ru-RU" sz="2400" b="1" smtClean="0">
                <a:solidFill>
                  <a:srgbClr val="A6A6A6"/>
                </a:solidFill>
                <a:effectLst/>
              </a:rPr>
            </a:br>
            <a:r>
              <a:rPr lang="ru-RU" sz="2400" b="1" smtClean="0">
                <a:solidFill>
                  <a:srgbClr val="A6A6A6"/>
                </a:solidFill>
                <a:effectLst/>
              </a:rPr>
              <a:t>О сочетании традиционных и инновационных технологий в правовом обучении</a:t>
            </a:r>
            <a:r>
              <a:rPr lang="ru-RU" sz="2000" b="1" smtClean="0">
                <a:solidFill>
                  <a:srgbClr val="A6A6A6"/>
                </a:solidFill>
                <a:effectLst/>
              </a:rPr>
              <a:t> 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07950" y="981075"/>
            <a:ext cx="2663825" cy="55006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600" b="1" smtClean="0"/>
              <a:t>Педагогические</a:t>
            </a:r>
          </a:p>
          <a:p>
            <a:pPr algn="ctr">
              <a:buFont typeface="Wingdings" pitchFamily="2" charset="2"/>
              <a:buNone/>
            </a:pPr>
            <a:r>
              <a:rPr lang="ru-RU" sz="1600" b="1" smtClean="0"/>
              <a:t>технологии</a:t>
            </a:r>
            <a:r>
              <a:rPr lang="ru-RU" sz="1600" smtClean="0"/>
              <a:t> – это упорядоченная совокупность действий, операций и процедур, инструментально обеспечивающих достижение диагностируемого и прогнозируемого результата в изменяющихся условиях образовательного процесса. Технологии обучения позволяют учителю добиваться</a:t>
            </a:r>
          </a:p>
          <a:p>
            <a:pPr algn="ctr">
              <a:buFont typeface="Wingdings" pitchFamily="2" charset="2"/>
              <a:buNone/>
            </a:pPr>
            <a:r>
              <a:rPr lang="ru-RU" sz="1600" smtClean="0"/>
              <a:t>запланированного результата в правовом обучении школьников.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2875"/>
            <a:ext cx="8229600" cy="45974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ru-RU" sz="1600"/>
          </a:p>
          <a:p>
            <a:pPr algn="ctr">
              <a:buFont typeface="Wingdings" pitchFamily="2" charset="2"/>
              <a:buNone/>
              <a:defRPr/>
            </a:pPr>
            <a:endParaRPr lang="ru-RU" sz="1600"/>
          </a:p>
        </p:txBody>
      </p:sp>
      <p:graphicFrame>
        <p:nvGraphicFramePr>
          <p:cNvPr id="4222" name="Group 126"/>
          <p:cNvGraphicFramePr>
            <a:graphicFrameLocks noGrp="1"/>
          </p:cNvGraphicFramePr>
          <p:nvPr>
            <p:ph sz="half" idx="2"/>
          </p:nvPr>
        </p:nvGraphicFramePr>
        <p:xfrm>
          <a:off x="2771775" y="981075"/>
          <a:ext cx="6264275" cy="5708650"/>
        </p:xfrm>
        <a:graphic>
          <a:graphicData uri="http://schemas.openxmlformats.org/drawingml/2006/table">
            <a:tbl>
              <a:tblPr/>
              <a:tblGrid>
                <a:gridCol w="1677988"/>
                <a:gridCol w="1530350"/>
                <a:gridCol w="1525587"/>
                <a:gridCol w="1530350"/>
              </a:tblGrid>
              <a:tr h="40261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Типы инноваций в школьной системе обучения праву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7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Инновации в содержании правовых курсов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Инновации в технологии обучения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Инновации в управляющей системе школы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Инновации в воспитательной работе школы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90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В образовательном учреждении апробируются новые юридические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учебные дисциплины, содержание которых соответствует духу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времени, новому законодательств, носит практико-ориентированный характер.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Появление новых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методических приемов, в том числе тех, которые не использовались в данной школе. В первую очередь это связано с проведением деловых игр.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Появляются новые должности, изменяется система методической работы педагогов.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Правовое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воспитание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представляет собой важный процесс целенаправленного воздействия на личность с целью формирования в ней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itchFamily="34" charset="0"/>
                        </a:rPr>
                        <a:t>положительных человеческих качеств.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131763"/>
            <a:ext cx="8224838" cy="1281112"/>
          </a:xfrm>
        </p:spPr>
        <p:txBody>
          <a:bodyPr/>
          <a:lstStyle/>
          <a:p>
            <a:r>
              <a:rPr lang="ru-RU" sz="2000" b="1" smtClean="0">
                <a:solidFill>
                  <a:srgbClr val="A6A6A6"/>
                </a:solidFill>
                <a:effectLst/>
              </a:rPr>
              <a:t>Современная система правового обучения позволяет педагогу оптимально сочетать на практике традиционные и инновационные технологии.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100" b="1" i="1" u="sng" smtClean="0"/>
              <a:t>Инновационное правовое обучение</a:t>
            </a:r>
            <a:r>
              <a:rPr lang="ru-RU" sz="2100" b="1" i="1" smtClean="0"/>
              <a:t> </a:t>
            </a:r>
            <a:r>
              <a:rPr lang="ru-RU" sz="2100" smtClean="0"/>
              <a:t>представляет собой совокупность нововведений, выраженных в системе действий и</a:t>
            </a:r>
          </a:p>
          <a:p>
            <a:pPr algn="ctr">
              <a:buFont typeface="Wingdings" pitchFamily="2" charset="2"/>
              <a:buNone/>
            </a:pPr>
            <a:r>
              <a:rPr lang="ru-RU" sz="2100" smtClean="0"/>
              <a:t>операций учебной деятельности, которые позволяют быстро и</a:t>
            </a:r>
          </a:p>
          <a:p>
            <a:pPr algn="ctr">
              <a:buFont typeface="Wingdings" pitchFamily="2" charset="2"/>
              <a:buNone/>
            </a:pPr>
            <a:r>
              <a:rPr lang="ru-RU" sz="2100" smtClean="0"/>
              <a:t>эффективно достичь прогнозируемого и диагностируемого результата правовой обученности.</a:t>
            </a:r>
          </a:p>
          <a:p>
            <a:endParaRPr lang="ru-RU" sz="2000" smtClean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800" b="1" i="1" u="sng" smtClean="0"/>
              <a:t>Традиционными технологиями правового обучения</a:t>
            </a:r>
            <a:r>
              <a:rPr lang="ru-RU" sz="1800" b="1" i="1" smtClean="0"/>
              <a:t> </a:t>
            </a:r>
            <a:r>
              <a:rPr lang="ru-RU" sz="1800" b="1" smtClean="0"/>
              <a:t>называют</a:t>
            </a:r>
          </a:p>
          <a:p>
            <a:pPr algn="ctr">
              <a:buFont typeface="Wingdings" pitchFamily="2" charset="2"/>
              <a:buNone/>
            </a:pPr>
            <a:r>
              <a:rPr lang="ru-RU" sz="1800" smtClean="0"/>
              <a:t>совокупность педагогических технологий, существующих в правовом образовании на протяжении многих лет. Они являются</a:t>
            </a:r>
          </a:p>
          <a:p>
            <a:pPr algn="ctr">
              <a:buFont typeface="Wingdings" pitchFamily="2" charset="2"/>
              <a:buNone/>
            </a:pPr>
            <a:r>
              <a:rPr lang="ru-RU" sz="1800" smtClean="0"/>
              <a:t>устоявшимися и общепринятыми. Традиционное</a:t>
            </a:r>
          </a:p>
          <a:p>
            <a:pPr algn="ctr">
              <a:buFont typeface="Wingdings" pitchFamily="2" charset="2"/>
              <a:buNone/>
            </a:pPr>
            <a:r>
              <a:rPr lang="ru-RU" sz="1800" smtClean="0"/>
              <a:t>обучение носит репродуктивный характер, знания и способы</a:t>
            </a:r>
          </a:p>
          <a:p>
            <a:pPr algn="ctr">
              <a:buFont typeface="Wingdings" pitchFamily="2" charset="2"/>
              <a:buNone/>
            </a:pPr>
            <a:r>
              <a:rPr lang="ru-RU" sz="1800" smtClean="0"/>
              <a:t>действий передаются учащимся в готовом виде, т. е. предназначены для «воспроизводящего усвоения».</a:t>
            </a:r>
          </a:p>
          <a:p>
            <a:pPr>
              <a:buFont typeface="Wingdings" pitchFamily="2" charset="2"/>
              <a:buNone/>
            </a:pPr>
            <a:endParaRPr lang="ru-RU" sz="1800" smtClean="0"/>
          </a:p>
          <a:p>
            <a:endParaRPr lang="ru-RU" sz="180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647700"/>
          </a:xfrm>
        </p:spPr>
        <p:txBody>
          <a:bodyPr/>
          <a:lstStyle/>
          <a:p>
            <a:r>
              <a:rPr lang="ru-RU" sz="3200" b="1" smtClean="0">
                <a:solidFill>
                  <a:srgbClr val="A6A6A6"/>
                </a:solidFill>
                <a:effectLst/>
              </a:rPr>
              <a:t>Игры в правовом образовании.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07950" y="908050"/>
            <a:ext cx="3600450" cy="5949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 b="1" smtClean="0"/>
              <a:t>	</a:t>
            </a:r>
            <a:r>
              <a:rPr lang="ru-RU" sz="1800" b="1" u="sng" smtClean="0"/>
              <a:t>Дидактическая игра</a:t>
            </a:r>
            <a:r>
              <a:rPr lang="ru-RU" sz="1800" b="1" smtClean="0"/>
              <a:t> — это творческая деятельность детей, которая имеет педагогическую направленность и взаимосвязь с другими видами учебной работы</a:t>
            </a:r>
          </a:p>
          <a:p>
            <a:pPr>
              <a:buFont typeface="Wingdings" pitchFamily="2" charset="2"/>
              <a:buNone/>
            </a:pPr>
            <a:r>
              <a:rPr lang="ru-RU" sz="1800" b="1" smtClean="0"/>
              <a:t>	школьников, </a:t>
            </a:r>
            <a:r>
              <a:rPr lang="ru-RU" sz="1800" smtClean="0"/>
              <a:t>«где обучающее воздействие оказывает дидактический материал, игровые действия направляют активность учащихся в определенное русло учебного процесса, а игровые приемы и ситуации выступают как средство стимулирования</a:t>
            </a:r>
          </a:p>
          <a:p>
            <a:pPr algn="ctr">
              <a:buFont typeface="Wingdings" pitchFamily="2" charset="2"/>
              <a:buNone/>
            </a:pPr>
            <a:r>
              <a:rPr lang="ru-RU" sz="1800" smtClean="0"/>
              <a:t>    учащихся к учебной работе».</a:t>
            </a:r>
          </a:p>
          <a:p>
            <a:pPr algn="ctr"/>
            <a:endParaRPr lang="ru-RU" sz="1800" smtClean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708400" y="981075"/>
            <a:ext cx="5327650" cy="57610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400" u="sng" smtClean="0"/>
              <a:t>Правила проведения уроков в форме игры по праву: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1. Ученикам следует четко, доходчиво объяснить правила игры.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2. Нельзя увлекаться формальной стороной игры, необходимо сосредоточиться на ее содержании.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3. Игра должна быть четко продумана и организована ( цель, задачи, методы, результат).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4. Нельзя проводить из урока в урок по праву игры, не обобщая правового материала. Доминирование игр в области правового обучения так же вредно, как и их отсутствие.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5. В игру следует вовлекать всех учеников.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6. Каждая игра по завершении должна быть обсуждена, проанализирована.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7. В процессе игры дети должны усвоить не только важный юридический материал, но и отработать необходимые умения применять теоретические правовые знания в конкретных ситуациях.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8. Нецелесообразно проводить игры в форме суда по произведениям литературы, сказок и проч. Это может привести к неверным трактовкам деятельности героев и проч.</a:t>
            </a:r>
          </a:p>
          <a:p>
            <a:pPr>
              <a:buFont typeface="Wingdings" pitchFamily="2" charset="2"/>
              <a:buNone/>
            </a:pPr>
            <a:endParaRPr lang="ru-RU" sz="1400" smtClean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6" grpId="0"/>
      <p:bldP spid="1331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A6A6A6"/>
                </a:solidFill>
              </a:rPr>
              <a:t>Правовые учебные игры специалисты предлагают разделить на: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graphicFrame>
        <p:nvGraphicFramePr>
          <p:cNvPr id="2" name="Схема 1"/>
          <p:cNvGraphicFramePr/>
          <p:nvPr/>
        </p:nvGraphicFramePr>
        <p:xfrm>
          <a:off x="0" y="1052513"/>
          <a:ext cx="9144000" cy="568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Graphic spid="2" grpId="0">
        <p:bldAsOne/>
      </p:bldGraphic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993775"/>
          </a:xfrm>
        </p:spPr>
        <p:txBody>
          <a:bodyPr/>
          <a:lstStyle/>
          <a:p>
            <a:r>
              <a:rPr lang="ru-RU" sz="2800" b="1" smtClean="0">
                <a:solidFill>
                  <a:srgbClr val="A6A6A6"/>
                </a:solidFill>
                <a:effectLst/>
              </a:rPr>
              <a:t>Большую роль в правовом образовании играют дискуссионные методы.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1.Дискуссия позволяет развивать самостоятельность школьников, которые высказывают свою точку зрения на проблему;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 2.Для проведения дискуссии необходимо сформулировать определенную позицию по теме и попросить школьников высказаться;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3.Важно научить детей доказывать свою позицию конкретными примерами, юридическими правилами;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4. Ученики должны понять, что нельзя отстаивать свою точку зрения без аргументации, а потому значимость знаний в таких условиях еще более возрастает;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5. В процессе дискуссии школьники приобретают новые знания и закрепляют то, что было уже изучено. 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rgbClr val="A6A6A6"/>
                </a:solidFill>
                <a:effectLst/>
              </a:rPr>
              <a:t>Председатель Международной ассоциации по преподаванию прав человека Ф. Тибитс сформулировал правила дискуссии: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слушать того, кто говорит;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говорит только один человек;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если хочешь что-то сказать, покажи это, подняв руку;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нельзя прерывать того, кто говорит;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когда ты с кем-то не согласен, убедись, что ты критикуешь идею, а не человека;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нельзя смеяться над человеком (можно над шуткой, но не злой);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надо вовлекать в обсуждение всех.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rgbClr val="A6A6A6"/>
                </a:solidFill>
              </a:rPr>
              <a:t>При изучении многих правовых вопросов результативно проводить диалоги и дебаты, которые различаются по следующим критериям: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1. Диалог - представляет собой одну из форм сотрудничества сторон, которые обсуждают определенную проблему;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2. В диалоге нахождение общих знаменателей является целью;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3. В диалоге одна сторона выслушивает другую (другие) с целью понимания, нахождения значения и принятия соглашения;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4. Диалог расширяет и, возможно, изменяет точку зрения участника;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5. В диалоге одна сторона уступает лучшему варианту другой, зная, что предположения других людей способствуют улучшению, а не разрушению.</a:t>
            </a:r>
          </a:p>
          <a:p>
            <a:pPr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1.Дебаты - явление оппозиционное: две стороны противостоят друг другу и пытаются доказать неправоту противной стороны;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2. В дебатах целью является победа; 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3. В дебатах одна сторона слушает другую с целью найти изъяны и парировать своими аргументами;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4. Дебаты укрепляют собственную точку зрения участника;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5. В дебатах сторона подает свое лучшее видение проблемы и защищает его против вызова другой с целью доказать правоту.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  <p:bldP spid="16388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1763"/>
            <a:ext cx="8224838" cy="1136650"/>
          </a:xfrm>
        </p:spPr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  <a:effectLst/>
              </a:rPr>
              <a:t>Существуют и такие виды работы на уроке права: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4838" cy="48593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1. «Общий галдёж». Ученикам отводится 5 мин. для того, чтобы они в группах могли высказать собственное мнение по поводу изученного. Представители групп могут поделиться своими мыслями с классом, задать вопросы всем.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2. Рисование. Развивает наблюдательность и воображение учеников.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3. Работа с картинками и фотографиями. Позволяет наглядно объяснять учащимся материал урока, а так же задействует ассоциативное мышление.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4. Работа с газетами. Формирует информационные умения у учащихся.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 5.Интервьюирование. Развивает коммуникативные качества учеников и их речь.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6. Воспроизведение информации. Основательно развивает механическую и кратковременную память.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7. Практикумы. Позволяют апробировать теоретические навыки в ситуация приближённых к правовой действительности.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8. Проектные технологии. Направлены на развитие стратегического мышления, а также формирование управленческих навыков у школьников.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9. Рабочие тетради. Позволяют школьникам в большей степени систематизировать свои знания, а также способствуют их самообразованию.</a:t>
            </a:r>
          </a:p>
          <a:p>
            <a:pPr>
              <a:lnSpc>
                <a:spcPct val="80000"/>
              </a:lnSpc>
            </a:pPr>
            <a:endParaRPr lang="ru-RU" sz="1600" smtClean="0"/>
          </a:p>
          <a:p>
            <a:pPr>
              <a:lnSpc>
                <a:spcPct val="80000"/>
              </a:lnSpc>
            </a:pPr>
            <a:endParaRPr lang="ru-RU" sz="1600" smtClean="0"/>
          </a:p>
          <a:p>
            <a:pPr>
              <a:lnSpc>
                <a:spcPct val="80000"/>
              </a:lnSpc>
            </a:pPr>
            <a:endParaRPr lang="ru-RU" sz="1600" smtClean="0"/>
          </a:p>
          <a:p>
            <a:pPr>
              <a:lnSpc>
                <a:spcPct val="80000"/>
              </a:lnSpc>
            </a:pPr>
            <a:endParaRPr lang="ru-RU" sz="1600" smtClean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4838" cy="1152525"/>
          </a:xfrm>
        </p:spPr>
        <p:txBody>
          <a:bodyPr/>
          <a:lstStyle/>
          <a:p>
            <a:r>
              <a:rPr lang="ru-RU" b="1" smtClean="0">
                <a:solidFill>
                  <a:srgbClr val="BFBFBF"/>
                </a:solidFill>
              </a:rPr>
              <a:t>К целям правового обучения можно отнести: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2400" smtClean="0"/>
              <a:t>повышение уровня правовой культуры общества;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2400" smtClean="0"/>
              <a:t>воспитание гражданина, способного отстаивать и защищать свои и чужие законные интересы, формирование его активной гражданской позиции;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2400" smtClean="0"/>
              <a:t>формирование навыков правомерного поведения, уважения законов страны и международного права;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2400" smtClean="0"/>
              <a:t>формирование нетерпимости к насилию, войнам, преступлениям;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2400" smtClean="0"/>
              <a:t> изучение национальных и демократических традиций и ценностей, на базе которых происходит совершенствование права или формирование его новых установок и проч.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6249987"/>
          </a:xfrm>
        </p:spPr>
        <p:txBody>
          <a:bodyPr/>
          <a:lstStyle/>
          <a:p>
            <a:r>
              <a:rPr lang="ru-RU" sz="3600" b="1" smtClean="0">
                <a:solidFill>
                  <a:srgbClr val="A6A6A6"/>
                </a:solidFill>
              </a:rPr>
              <a:t>Раздел 6. Методика преподавания отдельных правовых тем.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A6A6A6"/>
                </a:solidFill>
              </a:rPr>
              <a:t>Можно сформулировать некоторые правила изучения теории права в школе: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229600" cy="4525963"/>
          </a:xfrm>
        </p:spPr>
        <p:txBody>
          <a:bodyPr/>
          <a:lstStyle/>
          <a:p>
            <a:r>
              <a:rPr lang="ru-RU" sz="2800" smtClean="0"/>
              <a:t>1. Знакомство с абстрактными, обобщенными дефинициями должно сопровождаться конкретными примерами с опорой на социальный опыт ученика. </a:t>
            </a:r>
          </a:p>
          <a:p>
            <a:r>
              <a:rPr lang="ru-RU" sz="2800" smtClean="0"/>
              <a:t>2. Не стоит заучивать сложные юридические конструкции, необходимо добиться их понимания.</a:t>
            </a:r>
          </a:p>
          <a:p>
            <a:r>
              <a:rPr lang="ru-RU" sz="2800" smtClean="0"/>
              <a:t>3. Следует использовать возможности межпредметных связей. </a:t>
            </a:r>
          </a:p>
          <a:p>
            <a:endParaRPr lang="ru-RU" sz="2800" smtClean="0"/>
          </a:p>
          <a:p>
            <a:endParaRPr lang="ru-RU" sz="28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A6A6A6"/>
                </a:solidFill>
                <a:effectLst/>
              </a:rPr>
              <a:t>Выделяют следующие учебные умения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100" smtClean="0"/>
              <a:t>1. Речевые. Суть которых заключается в развити грамотной, богатой и логичной речи у ученика.</a:t>
            </a:r>
          </a:p>
          <a:p>
            <a:pPr>
              <a:lnSpc>
                <a:spcPct val="80000"/>
              </a:lnSpc>
            </a:pPr>
            <a:r>
              <a:rPr lang="ru-RU" sz="2100" smtClean="0"/>
              <a:t>2. Организационные. Школьник должен уметь правильно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smtClean="0"/>
              <a:t>    распределить свой день, выполняя самостоятельные домашние задания, планировать ту или иную форму деятельности и проч.;</a:t>
            </a:r>
          </a:p>
          <a:p>
            <a:pPr>
              <a:lnSpc>
                <a:spcPct val="80000"/>
              </a:lnSpc>
            </a:pPr>
            <a:r>
              <a:rPr lang="ru-RU" sz="2100" smtClean="0"/>
              <a:t>3. Информационные. Ученик в процессе обучения праву при-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smtClean="0"/>
              <a:t>    обретает умения работать с учебником, правовыми текстами,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smtClean="0"/>
              <a:t>    хрестоматией, юридическими документами, справочниками;</a:t>
            </a:r>
          </a:p>
          <a:p>
            <a:pPr>
              <a:lnSpc>
                <a:spcPct val="80000"/>
              </a:lnSpc>
            </a:pPr>
            <a:r>
              <a:rPr lang="ru-RU" sz="2100" smtClean="0"/>
              <a:t>4. Интеллектуальные. К ним относят умения решать задачи,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smtClean="0"/>
              <a:t>    воспринимать и воспроизводить правовой материал, осуществлять самоконтроль.</a:t>
            </a:r>
          </a:p>
          <a:p>
            <a:pPr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A6A6A6"/>
                </a:solidFill>
                <a:effectLst/>
              </a:rPr>
              <a:t>Методика формирования умений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/>
              <a:t>1. Формирование ориентировочной основы умения. Учитель раскрывает суть мыслительной операции, составляет памятку выполнения этой операции.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2. Ученики приступают к самостоятельному выполнению задания и применяют впервые показанную им операцию. 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3. Выполняются тренировочные задания, чтобы прочно закрепить и углубить знания, навыки обучаемых.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4. Применяют умение по типу все более отдаленного переноса.</a:t>
            </a:r>
          </a:p>
          <a:p>
            <a:pPr>
              <a:lnSpc>
                <a:spcPct val="80000"/>
              </a:lnSpc>
            </a:pPr>
            <a:endParaRPr lang="ru-RU" sz="2800" smtClean="0"/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260350"/>
            <a:ext cx="6130925" cy="1143000"/>
          </a:xfrm>
        </p:spPr>
        <p:txBody>
          <a:bodyPr/>
          <a:lstStyle/>
          <a:p>
            <a:r>
              <a:rPr lang="ru-RU" sz="2400" b="1" smtClean="0">
                <a:solidFill>
                  <a:srgbClr val="A6A6A6"/>
                </a:solidFill>
                <a:effectLst/>
              </a:rPr>
              <a:t>Проблемы методики преподавания </a:t>
            </a:r>
            <a:br>
              <a:rPr lang="ru-RU" sz="2400" b="1" smtClean="0">
                <a:solidFill>
                  <a:srgbClr val="A6A6A6"/>
                </a:solidFill>
                <a:effectLst/>
              </a:rPr>
            </a:br>
            <a:r>
              <a:rPr lang="ru-RU" sz="2400" b="1" smtClean="0">
                <a:solidFill>
                  <a:srgbClr val="A6A6A6"/>
                </a:solidFill>
                <a:effectLst/>
              </a:rPr>
              <a:t>отдельных отраслей частного права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836613"/>
            <a:ext cx="3455987" cy="2160587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smtClean="0"/>
              <a:t>Учитель:</a:t>
            </a:r>
          </a:p>
          <a:p>
            <a:pPr>
              <a:lnSpc>
                <a:spcPct val="90000"/>
              </a:lnSpc>
            </a:pPr>
            <a:r>
              <a:rPr lang="ru-RU" sz="1800" smtClean="0"/>
              <a:t>Закрепление юрид. понятий</a:t>
            </a:r>
          </a:p>
          <a:p>
            <a:pPr>
              <a:lnSpc>
                <a:spcPct val="90000"/>
              </a:lnSpc>
            </a:pPr>
            <a:r>
              <a:rPr lang="ru-RU" sz="1800" smtClean="0"/>
              <a:t>Интегрированные уроки</a:t>
            </a:r>
          </a:p>
          <a:p>
            <a:pPr>
              <a:lnSpc>
                <a:spcPct val="90000"/>
              </a:lnSpc>
            </a:pPr>
            <a:r>
              <a:rPr lang="ru-RU" sz="1800" smtClean="0"/>
              <a:t>Работа с документами</a:t>
            </a:r>
          </a:p>
          <a:p>
            <a:pPr>
              <a:lnSpc>
                <a:spcPct val="90000"/>
              </a:lnSpc>
            </a:pPr>
            <a:r>
              <a:rPr lang="ru-RU" sz="1800" smtClean="0"/>
              <a:t>Быстрое устарение инфо в учебнике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sz="quarter" idx="2"/>
          </p:nvPr>
        </p:nvSpPr>
        <p:spPr>
          <a:xfrm>
            <a:off x="4356100" y="1196975"/>
            <a:ext cx="3683000" cy="12525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smtClean="0"/>
              <a:t>Методика изучения конкретной темы в области частного права</a:t>
            </a:r>
          </a:p>
        </p:txBody>
      </p:sp>
      <p:graphicFrame>
        <p:nvGraphicFramePr>
          <p:cNvPr id="2120" name="Group 72"/>
          <p:cNvGraphicFramePr>
            <a:graphicFrameLocks noGrp="1"/>
          </p:cNvGraphicFramePr>
          <p:nvPr>
            <p:ph sz="quarter" idx="3"/>
          </p:nvPr>
        </p:nvGraphicFramePr>
        <p:xfrm>
          <a:off x="2700338" y="3573463"/>
          <a:ext cx="6192837" cy="2897187"/>
        </p:xfrm>
        <a:graphic>
          <a:graphicData uri="http://schemas.openxmlformats.org/drawingml/2006/table">
            <a:tbl>
              <a:tblPr/>
              <a:tblGrid>
                <a:gridCol w="1465262"/>
                <a:gridCol w="1666875"/>
                <a:gridCol w="1531938"/>
                <a:gridCol w="1528762"/>
              </a:tblGrid>
              <a:tr h="2897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Формиро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вание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понятий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выявление внутрикур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совых связей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Средства обучения (в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зависи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мости от уровня подготовки)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Определение основных трудностей темя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7601" name="AutoShape 67"/>
          <p:cNvCxnSpPr>
            <a:cxnSpLocks noChangeShapeType="1"/>
          </p:cNvCxnSpPr>
          <p:nvPr/>
        </p:nvCxnSpPr>
        <p:spPr bwMode="auto">
          <a:xfrm flipH="1">
            <a:off x="3779838" y="2708275"/>
            <a:ext cx="1441450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67602" name="AutoShape 68"/>
          <p:cNvCxnSpPr>
            <a:cxnSpLocks noChangeShapeType="1"/>
          </p:cNvCxnSpPr>
          <p:nvPr/>
        </p:nvCxnSpPr>
        <p:spPr bwMode="auto">
          <a:xfrm flipH="1">
            <a:off x="5364163" y="2781300"/>
            <a:ext cx="431800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67603" name="AutoShape 69"/>
          <p:cNvCxnSpPr>
            <a:cxnSpLocks noChangeShapeType="1"/>
          </p:cNvCxnSpPr>
          <p:nvPr/>
        </p:nvCxnSpPr>
        <p:spPr bwMode="auto">
          <a:xfrm>
            <a:off x="6300788" y="2781300"/>
            <a:ext cx="431800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67604" name="AutoShape 70"/>
          <p:cNvCxnSpPr>
            <a:cxnSpLocks noChangeShapeType="1"/>
          </p:cNvCxnSpPr>
          <p:nvPr/>
        </p:nvCxnSpPr>
        <p:spPr bwMode="auto">
          <a:xfrm>
            <a:off x="7019925" y="2708275"/>
            <a:ext cx="1368425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ru-RU" sz="2400" b="1" smtClean="0">
                <a:effectLst/>
              </a:rPr>
              <a:t>Методика преподавания тем по вопросам правового регулирования экологии и образования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79388" y="836613"/>
            <a:ext cx="4032250" cy="47529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i="1" smtClean="0">
                <a:latin typeface="Arial Unicode MS" pitchFamily="34" charset="-128"/>
              </a:rPr>
              <a:t>Методика темы «Правовое регулирование образования»</a:t>
            </a:r>
          </a:p>
          <a:p>
            <a:pPr>
              <a:buFont typeface="Wingdings" pitchFamily="2" charset="2"/>
              <a:buNone/>
            </a:pPr>
            <a:r>
              <a:rPr lang="ru-RU" sz="2400" b="1" i="1" smtClean="0">
                <a:latin typeface="Wide Latin" pitchFamily="18" charset="0"/>
              </a:rPr>
              <a:t>			Учитель:</a:t>
            </a:r>
          </a:p>
          <a:p>
            <a:pPr>
              <a:buFont typeface="Wingdings" pitchFamily="2" charset="2"/>
              <a:buChar char="Ш"/>
            </a:pPr>
            <a:r>
              <a:rPr lang="ru-RU" sz="1800" smtClean="0"/>
              <a:t>Определяет значение темы в курсе</a:t>
            </a:r>
          </a:p>
          <a:p>
            <a:pPr>
              <a:buFont typeface="Wingdings" pitchFamily="2" charset="2"/>
              <a:buChar char="Ш"/>
            </a:pPr>
            <a:r>
              <a:rPr lang="ru-RU" sz="1800" smtClean="0"/>
              <a:t>Выделяет опорные и межпредметные связи</a:t>
            </a:r>
          </a:p>
          <a:p>
            <a:pPr>
              <a:buFont typeface="Wingdings" pitchFamily="2" charset="2"/>
              <a:buChar char="Ш"/>
            </a:pPr>
            <a:r>
              <a:rPr lang="ru-RU" sz="1800" smtClean="0"/>
              <a:t>Проводит актуализацию знаний о теории права</a:t>
            </a:r>
          </a:p>
          <a:p>
            <a:pPr>
              <a:buFont typeface="Wingdings" pitchFamily="2" charset="2"/>
              <a:buChar char="Ш"/>
            </a:pPr>
            <a:r>
              <a:rPr lang="ru-RU" sz="1800" smtClean="0"/>
              <a:t>При подготовке обращает внимание на логику, структуру и содержание темы</a:t>
            </a:r>
          </a:p>
          <a:p>
            <a:pPr>
              <a:buFont typeface="Wingdings" pitchFamily="2" charset="2"/>
              <a:buChar char="Ш"/>
            </a:pPr>
            <a:r>
              <a:rPr lang="ru-RU" sz="1800" smtClean="0"/>
              <a:t>Определяет значение темы для мировоззрения ученика</a:t>
            </a:r>
          </a:p>
          <a:p>
            <a:pPr>
              <a:buFont typeface="Wingdings" pitchFamily="2" charset="2"/>
              <a:buChar char="Ш"/>
            </a:pPr>
            <a:r>
              <a:rPr lang="ru-RU" sz="1800" smtClean="0"/>
              <a:t>Связь теории и практики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427538" y="620713"/>
            <a:ext cx="4716462" cy="5976937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ru-RU" sz="2000" i="1" smtClean="0">
                <a:latin typeface="Arial Unicode MS" pitchFamily="34" charset="-128"/>
              </a:rPr>
              <a:t>Методика изучения темы «Экология»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>
                <a:latin typeface="Arial Unicode MS" pitchFamily="34" charset="-128"/>
              </a:rPr>
              <a:t>Формулирует цели и задачи темы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>
                <a:latin typeface="Arial Unicode MS" pitchFamily="34" charset="-128"/>
              </a:rPr>
              <a:t>Определяет структуру и содержание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>
                <a:latin typeface="Arial Unicode MS" pitchFamily="34" charset="-128"/>
              </a:rPr>
              <a:t>Составляет понятийный аппарат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>
                <a:latin typeface="Arial Unicode MS" pitchFamily="34" charset="-128"/>
              </a:rPr>
              <a:t>Обращает внимание на трудности при изучении и пути их преодоления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>
                <a:latin typeface="Arial Unicode MS" pitchFamily="34" charset="-128"/>
              </a:rPr>
              <a:t>Акцентирует внимание на вопросах экологии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>
                <a:latin typeface="Arial Unicode MS" pitchFamily="34" charset="-128"/>
              </a:rPr>
              <a:t>Формирует личностно-осознанные эколого-правовые установки</a:t>
            </a:r>
          </a:p>
          <a:p>
            <a:pPr>
              <a:buFont typeface="Wingdings" pitchFamily="2" charset="2"/>
              <a:buChar char="v"/>
            </a:pPr>
            <a:r>
              <a:rPr lang="ru-RU" sz="1800" smtClean="0">
                <a:latin typeface="Arial Unicode MS" pitchFamily="34" charset="-128"/>
              </a:rPr>
              <a:t>Повторительно-обобщающий урок-игра. 3 главных вопроса:</a:t>
            </a:r>
          </a:p>
          <a:p>
            <a:pPr>
              <a:buFont typeface="Wingdings" pitchFamily="2" charset="2"/>
              <a:buNone/>
            </a:pPr>
            <a:r>
              <a:rPr lang="ru-RU" sz="1800" smtClean="0">
                <a:latin typeface="Arial Unicode MS" pitchFamily="34" charset="-128"/>
              </a:rPr>
              <a:t>1. Право человека на благоприятную природную среду</a:t>
            </a:r>
          </a:p>
          <a:p>
            <a:pPr>
              <a:buFont typeface="Wingdings" pitchFamily="2" charset="2"/>
              <a:buNone/>
            </a:pPr>
            <a:r>
              <a:rPr lang="ru-RU" sz="1800" smtClean="0">
                <a:latin typeface="Arial Unicode MS" pitchFamily="34" charset="-128"/>
              </a:rPr>
              <a:t>2. Экологические права и обязанности граждан</a:t>
            </a:r>
          </a:p>
          <a:p>
            <a:pPr>
              <a:buFont typeface="Wingdings" pitchFamily="2" charset="2"/>
              <a:buNone/>
            </a:pPr>
            <a:r>
              <a:rPr lang="ru-RU" sz="1800" smtClean="0">
                <a:latin typeface="Arial Unicode MS" pitchFamily="34" charset="-128"/>
              </a:rPr>
              <a:t>3. Экологическое правонарушение и юридическая ответственность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4838" cy="1784350"/>
          </a:xfrm>
        </p:spPr>
        <p:txBody>
          <a:bodyPr/>
          <a:lstStyle/>
          <a:p>
            <a:r>
              <a:rPr lang="ru-RU" sz="3200" b="1" smtClean="0">
                <a:solidFill>
                  <a:srgbClr val="BFBFBF"/>
                </a:solidFill>
              </a:rPr>
              <a:t>Современная методика обучения праву базируется на следующих принципах: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875"/>
            <a:ext cx="8224838" cy="4714875"/>
          </a:xfrm>
        </p:spPr>
        <p:txBody>
          <a:bodyPr/>
          <a:lstStyle/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1600" b="1" smtClean="0"/>
              <a:t>вариативности и альтернативности моделей правового обучения </a:t>
            </a:r>
            <a:r>
              <a:rPr lang="ru-RU" sz="1600" smtClean="0"/>
              <a:t>— это значит, что существует много разнообразных подходов в области обучения праву и они реально существуют в практике;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1600" b="1" smtClean="0"/>
              <a:t>личностно-ориентированного подхода</a:t>
            </a:r>
            <a:r>
              <a:rPr lang="ru-RU" sz="1600" smtClean="0"/>
              <a:t>, обеспечивающего индивидуализацию и дифференциацию обучения праву;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1600" b="1" smtClean="0"/>
              <a:t>максимальной системы активизации познавательной деятельности учеников </a:t>
            </a:r>
            <a:r>
              <a:rPr lang="ru-RU" sz="1600" smtClean="0"/>
              <a:t>с опорой на их социальный опыт;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1600" b="1" smtClean="0"/>
              <a:t>образовании</a:t>
            </a:r>
            <a:r>
              <a:rPr lang="ru-RU" sz="1600" smtClean="0"/>
              <a:t> на основе положительных эмоциональных переживаний субъектов процесса обучения в режиме диалогового сотрудничества «учитель—ученик»;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1600" b="1" smtClean="0"/>
              <a:t>внедрении исследовательского компонента </a:t>
            </a:r>
            <a:r>
              <a:rPr lang="ru-RU" sz="1600" smtClean="0"/>
              <a:t>в систему взаимосогласованных действий учителя и ученика (в процессе обучения праву педагог вместе со своим воспитанником познает право, «открывая» новые механизмы его действия, систематизируя, обобщая правовые явления);</a:t>
            </a:r>
          </a:p>
          <a:p>
            <a:pPr algn="just">
              <a:buFont typeface="Wingdings" pitchFamily="2" charset="2"/>
              <a:buBlip>
                <a:blip r:embed="rId2"/>
              </a:buBlip>
            </a:pPr>
            <a:r>
              <a:rPr lang="ru-RU" sz="1600" b="1" smtClean="0"/>
              <a:t>использовании современных методов </a:t>
            </a:r>
            <a:r>
              <a:rPr lang="ru-RU" sz="1600" smtClean="0"/>
              <a:t>правового обучения, в том числе телекоммуникационных технологий, дистанционного правового обучения и работы в системе Интернет. Новые электронные учебники по праву, мультимедийные программы требуют иной методики обучения.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4838" cy="1519238"/>
          </a:xfrm>
        </p:spPr>
        <p:txBody>
          <a:bodyPr/>
          <a:lstStyle/>
          <a:p>
            <a:r>
              <a:rPr lang="ru-RU" b="1" smtClean="0">
                <a:solidFill>
                  <a:srgbClr val="A6A6A6"/>
                </a:solidFill>
                <a:latin typeface="Times-Roman"/>
              </a:rPr>
              <a:t>История становления права как учебной дисциплины</a:t>
            </a:r>
            <a:endParaRPr lang="ru-RU" smtClean="0">
              <a:solidFill>
                <a:srgbClr val="A6A6A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4838" cy="47863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Правовые нормы зародились ещё в древние времена. Эпохой расцвета юриспруденции считается период </a:t>
            </a:r>
            <a:r>
              <a:rPr lang="ru-RU" sz="2400" b="1" i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(II—III в. н. э.), </a:t>
            </a:r>
            <a:r>
              <a:rPr lang="ru-RU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тогда появилась определенная система передачи правовой информации и практических навыков. Выдающимися деятелями этого периода являются юристы Рима: Папиниан, Ульпиан, Модестин, Марк Тулий Цицерон.</a:t>
            </a:r>
            <a:br>
              <a:rPr lang="ru-RU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В эпоху средневековья осуществлялись попытки создать целостное знание о праве, нашедшее выражение в появлении наук, права, философии права, общая теория права. Выдающиеся юристы этого периода: Рингельберг, Лагус, </a:t>
            </a:r>
            <a:br>
              <a:rPr lang="ru-RU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эпоху гуманизма появляются своеобразные идеи о том, как нужно учить праву.</a:t>
            </a:r>
            <a:r>
              <a:rPr lang="ru-RU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mtClean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404813"/>
            <a:ext cx="8224838" cy="5722937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Font typeface="Wingdings" pitchFamily="2" charset="2"/>
              <a:buNone/>
            </a:pPr>
            <a:r>
              <a:rPr lang="ru-RU" sz="2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1786 г. был принят первый Устав школы, вводивший обязательное изучение в  гимназиях законоведения, предполагавшее основательное знакомство обучаемых с существующими правовыми установками и требовавшее от них неукоснительного соблюдения предписаний государственной власти.</a:t>
            </a:r>
          </a:p>
          <a:p>
            <a:pPr marL="0" indent="0" algn="just">
              <a:lnSpc>
                <a:spcPct val="100000"/>
              </a:lnSpc>
              <a:buFont typeface="Wingdings" pitchFamily="2" charset="2"/>
              <a:buNone/>
            </a:pPr>
            <a:r>
              <a:rPr lang="ru-RU" sz="2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В начале XX в. в гимназиях стали вводиться дополнительные занятия, где особое место уделялось правовому воспитанию.</a:t>
            </a:r>
          </a:p>
          <a:p>
            <a:pPr marL="0" indent="0" algn="just">
              <a:lnSpc>
                <a:spcPct val="100000"/>
              </a:lnSpc>
              <a:buFont typeface="Wingdings" pitchFamily="2" charset="2"/>
              <a:buNone/>
            </a:pPr>
            <a:r>
              <a:rPr lang="ru-RU" sz="2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В Российской империи и Советском Союзе вопросу правового обучения учеников также уделялось важное значение. </a:t>
            </a:r>
          </a:p>
          <a:p>
            <a:pPr marL="0" indent="0" algn="just">
              <a:lnSpc>
                <a:spcPct val="100000"/>
              </a:lnSpc>
              <a:buFont typeface="Wingdings" pitchFamily="2" charset="2"/>
              <a:buNone/>
            </a:pPr>
            <a:r>
              <a:rPr lang="ru-RU" sz="2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1937 г. в структуре образования советской школы появилась новая учебная дисциплина — ≪Конституция СССР≫, в рамках которой школьники изучали вопросы права. Предмет входил в образовательную программу школы до 1961—1962 гг. </a:t>
            </a:r>
          </a:p>
          <a:p>
            <a:pPr marL="0" indent="0"/>
            <a:endParaRPr lang="ru-RU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.1|1.5|1.9|3.1|1.4|6.8"/>
</p:tagLst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4970</Words>
  <Application>Microsoft Office PowerPoint</Application>
  <PresentationFormat>Экран (4:3)</PresentationFormat>
  <Paragraphs>411</Paragraphs>
  <Slides>65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75" baseType="lpstr">
      <vt:lpstr>Arial</vt:lpstr>
      <vt:lpstr>Lucida Sans Unicode</vt:lpstr>
      <vt:lpstr>Tahoma</vt:lpstr>
      <vt:lpstr>Wingdings</vt:lpstr>
      <vt:lpstr>Times New Roman</vt:lpstr>
      <vt:lpstr>Times-Roman</vt:lpstr>
      <vt:lpstr>Calibri</vt:lpstr>
      <vt:lpstr>Arial Unicode MS</vt:lpstr>
      <vt:lpstr>Wide Latin</vt:lpstr>
      <vt:lpstr>Тема Office</vt:lpstr>
      <vt:lpstr>Методика и теория  преподавания права.</vt:lpstr>
      <vt:lpstr>Раздел 1. Методика обучения праву как педагогическая наука.  </vt:lpstr>
      <vt:lpstr>«Методика» в буквальном понимании означает «способ познания».</vt:lpstr>
      <vt:lpstr>Основными задачами являются:</vt:lpstr>
      <vt:lpstr>Основные функции науки:</vt:lpstr>
      <vt:lpstr>К целям правового обучения можно отнести: </vt:lpstr>
      <vt:lpstr>Современная методика обучения праву базируется на следующих принципах: </vt:lpstr>
      <vt:lpstr>История становления права как учебной дисциплины</vt:lpstr>
      <vt:lpstr>Презентация PowerPoint</vt:lpstr>
      <vt:lpstr>Презентация PowerPoint</vt:lpstr>
      <vt:lpstr>Презентация PowerPoint</vt:lpstr>
      <vt:lpstr>Развитие современной системы обучения праву </vt:lpstr>
      <vt:lpstr>Учебная дисциплина правового характера отличается сле- дующими особенностями: </vt:lpstr>
      <vt:lpstr>Основные концепции правового образования</vt:lpstr>
      <vt:lpstr>Юридические науки принято делить на несколько групп</vt:lpstr>
      <vt:lpstr>Основные задачи правового образования.</vt:lpstr>
      <vt:lpstr>Особенности правового образования.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Наглядность в правовом образовании.</vt:lpstr>
      <vt:lpstr>В методике обучения праву выделяют различные виды наглядности.</vt:lpstr>
      <vt:lpstr>По юридическому содержанию</vt:lpstr>
      <vt:lpstr>При использовании наглядности на уроке права следует помнить о таких правилах: </vt:lpstr>
      <vt:lpstr>Методика работы с юридическими документами</vt:lpstr>
      <vt:lpstr>Методисты выделяют такие  этапы работы  с документом: </vt:lpstr>
      <vt:lpstr>Раздел 3. Современный урок правоведения.</vt:lpstr>
      <vt:lpstr>Учебное занятие по праву</vt:lpstr>
      <vt:lpstr>Урок по праву условно может рассматриваться с точки зрения интегрированного взаимодействия пяти составляющих компонентов: </vt:lpstr>
      <vt:lpstr>Основные типы, виды и формы учебных занятий по праву Предлагаются разные основания классификаций : по способам проведения, по правовому содержанию, по дидактическим целям или даже отдельным звеньям процесса обучения.</vt:lpstr>
      <vt:lpstr>В случае, когда рассматривается урок с позиции самих элементов процесса правового обучения, учебной задачи, выделяются:</vt:lpstr>
      <vt:lpstr>Право пересекается с такими дисциплинами как:</vt:lpstr>
      <vt:lpstr>Межпредметные связи в правовом обучении проявляются в виде: </vt:lpstr>
      <vt:lpstr>Межпредметные связи могут осуществляться:</vt:lpstr>
      <vt:lpstr>Специалисты выделяют следующие пути осуществления межпредметных связей:</vt:lpstr>
      <vt:lpstr>Самостоятельная работа учащихся</vt:lpstr>
      <vt:lpstr>Основные типы изучения права.</vt:lpstr>
      <vt:lpstr>Варианты диагностирования можно разделить на две группы:</vt:lpstr>
      <vt:lpstr>Рекомендации классической теории тестов</vt:lpstr>
      <vt:lpstr>В процессе контроля знаний, умений и навыков обучаемых следует обращать внимание на следующие критерии:</vt:lpstr>
      <vt:lpstr>Презентация PowerPoint</vt:lpstr>
      <vt:lpstr>Раздел 4. Роль учителя в правовом обучении.</vt:lpstr>
      <vt:lpstr>Преподаватель права — один из важных субъектов обучающего процесса, от которого зависит, насколько грамотно и верно будет организовано правовое обучение и воспитание. </vt:lpstr>
      <vt:lpstr>1.Цели учебного занятия. Выделяют: </vt:lpstr>
      <vt:lpstr>Памятка учителю права для составления типичного конспекта урока</vt:lpstr>
      <vt:lpstr>Основные принципы научной организации труда учителя права.</vt:lpstr>
      <vt:lpstr>Педагогическая деятельность учителя права содержит несколько компонентов:</vt:lpstr>
      <vt:lpstr>Раздел 5. Традиционные и инновационные технологии правового обучения.</vt:lpstr>
      <vt:lpstr> О сочетании традиционных и инновационных технологий в правовом обучении  </vt:lpstr>
      <vt:lpstr>Современная система правового обучения позволяет педагогу оптимально сочетать на практике традиционные и инновационные технологии. </vt:lpstr>
      <vt:lpstr>Игры в правовом образовании. </vt:lpstr>
      <vt:lpstr>Правовые учебные игры специалисты предлагают разделить на: </vt:lpstr>
      <vt:lpstr>Большую роль в правовом образовании играют дискуссионные методы. </vt:lpstr>
      <vt:lpstr>Председатель Международной ассоциации по преподаванию прав человека Ф. Тибитс сформулировал правила дискуссии:</vt:lpstr>
      <vt:lpstr>При изучении многих правовых вопросов результативно проводить диалоги и дебаты, которые различаются по следующим критериям:</vt:lpstr>
      <vt:lpstr>Существуют и такие виды работы на уроке права:</vt:lpstr>
      <vt:lpstr>Раздел 6. Методика преподавания отдельных правовых тем.</vt:lpstr>
      <vt:lpstr>Можно сформулировать некоторые правила изучения теории права в школе:</vt:lpstr>
      <vt:lpstr>Выделяют следующие учебные умения</vt:lpstr>
      <vt:lpstr>Методика формирования умений</vt:lpstr>
      <vt:lpstr>Проблемы методики преподавания  отдельных отраслей частного права</vt:lpstr>
      <vt:lpstr>Методика преподавания тем по вопросам правового регулирования экологии и образования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metodist</cp:lastModifiedBy>
  <cp:revision>75</cp:revision>
  <dcterms:modified xsi:type="dcterms:W3CDTF">2020-01-13T10:30:43Z</dcterms:modified>
</cp:coreProperties>
</file>