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92" r:id="rId3"/>
    <p:sldId id="293" r:id="rId4"/>
    <p:sldId id="294" r:id="rId5"/>
    <p:sldId id="290" r:id="rId6"/>
    <p:sldId id="289" r:id="rId7"/>
    <p:sldId id="288" r:id="rId8"/>
    <p:sldId id="287" r:id="rId9"/>
    <p:sldId id="286" r:id="rId10"/>
    <p:sldId id="285" r:id="rId11"/>
    <p:sldId id="284" r:id="rId12"/>
    <p:sldId id="283" r:id="rId13"/>
    <p:sldId id="282" r:id="rId14"/>
    <p:sldId id="281" r:id="rId15"/>
    <p:sldId id="280" r:id="rId16"/>
    <p:sldId id="279" r:id="rId17"/>
    <p:sldId id="278" r:id="rId18"/>
    <p:sldId id="277" r:id="rId19"/>
    <p:sldId id="276" r:id="rId20"/>
    <p:sldId id="275" r:id="rId21"/>
    <p:sldId id="274" r:id="rId22"/>
    <p:sldId id="273" r:id="rId23"/>
    <p:sldId id="272" r:id="rId24"/>
    <p:sldId id="271" r:id="rId25"/>
    <p:sldId id="270" r:id="rId26"/>
    <p:sldId id="269" r:id="rId27"/>
    <p:sldId id="268" r:id="rId28"/>
    <p:sldId id="267" r:id="rId29"/>
    <p:sldId id="266" r:id="rId30"/>
    <p:sldId id="265" r:id="rId31"/>
    <p:sldId id="264" r:id="rId32"/>
    <p:sldId id="263" r:id="rId33"/>
    <p:sldId id="262" r:id="rId34"/>
    <p:sldId id="261" r:id="rId35"/>
    <p:sldId id="260" r:id="rId36"/>
    <p:sldId id="259" r:id="rId37"/>
    <p:sldId id="258" r:id="rId38"/>
    <p:sldId id="257" r:id="rId39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64" d="100"/>
          <a:sy n="64" d="100"/>
        </p:scale>
        <p:origin x="-114" y="-30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 flipH="1">
            <a:off x="3556000" y="0"/>
            <a:ext cx="8636000" cy="6858000"/>
          </a:xfrm>
          <a:prstGeom prst="rect">
            <a:avLst/>
          </a:prstGeom>
          <a:blipFill>
            <a:blip r:embed="rId2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 rot="16200000">
            <a:off x="127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Заголовок 11"/>
          <p:cNvSpPr>
            <a:spLocks noGrp="1"/>
          </p:cNvSpPr>
          <p:nvPr>
            <p:ph type="ctrTitle"/>
          </p:nvPr>
        </p:nvSpPr>
        <p:spPr>
          <a:xfrm>
            <a:off x="4489157" y="533400"/>
            <a:ext cx="68072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5" name="Подзаголовок 24"/>
          <p:cNvSpPr>
            <a:spLocks noGrp="1"/>
          </p:cNvSpPr>
          <p:nvPr>
            <p:ph type="subTitle" idx="1"/>
          </p:nvPr>
        </p:nvSpPr>
        <p:spPr>
          <a:xfrm>
            <a:off x="4472589" y="3539864"/>
            <a:ext cx="6819704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1" name="Дата 30"/>
          <p:cNvSpPr>
            <a:spLocks noGrp="1"/>
          </p:cNvSpPr>
          <p:nvPr>
            <p:ph type="dt" sz="half" idx="10"/>
          </p:nvPr>
        </p:nvSpPr>
        <p:spPr>
          <a:xfrm>
            <a:off x="7828299" y="6557946"/>
            <a:ext cx="2669952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18" name="Нижний колонтитул 17"/>
          <p:cNvSpPr>
            <a:spLocks noGrp="1"/>
          </p:cNvSpPr>
          <p:nvPr>
            <p:ph type="ftr" sz="quarter" idx="11"/>
          </p:nvPr>
        </p:nvSpPr>
        <p:spPr>
          <a:xfrm>
            <a:off x="3759200" y="6557946"/>
            <a:ext cx="3903629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>
          <a:xfrm>
            <a:off x="10507845" y="6556248"/>
            <a:ext cx="784448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37600" y="274956"/>
            <a:ext cx="2032000" cy="5851525"/>
          </a:xfrm>
        </p:spPr>
        <p:txBody>
          <a:bodyPr vert="eaVert" anchor="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609600" y="274643"/>
            <a:ext cx="8026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5657088" y="6557946"/>
            <a:ext cx="2669952" cy="226902"/>
          </a:xfrm>
        </p:spPr>
        <p:txBody>
          <a:bodyPr/>
          <a:lstStyle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609600" y="6556248"/>
            <a:ext cx="4876800" cy="228600"/>
          </a:xfrm>
        </p:spPr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8339328" y="6553200"/>
            <a:ext cx="784448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22400" y="2821838"/>
            <a:ext cx="8340651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422400" y="1905001"/>
            <a:ext cx="8340651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6298984" y="6556810"/>
            <a:ext cx="2669952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2313811" y="6556810"/>
            <a:ext cx="38608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8978603" y="6555112"/>
            <a:ext cx="784448" cy="228600"/>
          </a:xfrm>
        </p:spPr>
        <p:txBody>
          <a:bodyPr/>
          <a:lstStyle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320040"/>
            <a:ext cx="9656064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469392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5571744" y="1600201"/>
            <a:ext cx="469392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320040"/>
            <a:ext cx="9656064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09600" y="5867400"/>
            <a:ext cx="469392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5571744" y="5867400"/>
            <a:ext cx="469392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609600" y="1711840"/>
            <a:ext cx="469392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5571744" y="1711840"/>
            <a:ext cx="469392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320040"/>
            <a:ext cx="9656064" cy="1143000"/>
          </a:xfrm>
        </p:spPr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228600"/>
            <a:ext cx="786384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09600" y="1497416"/>
            <a:ext cx="786384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609600" y="2133600"/>
            <a:ext cx="9652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оугольник 7"/>
          <p:cNvSpPr/>
          <p:nvPr/>
        </p:nvSpPr>
        <p:spPr>
          <a:xfrm rot="21240000">
            <a:off x="797292" y="1004669"/>
            <a:ext cx="5759369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Прямоугольник 8"/>
          <p:cNvSpPr/>
          <p:nvPr/>
        </p:nvSpPr>
        <p:spPr>
          <a:xfrm rot="21420000">
            <a:off x="795609" y="998817"/>
            <a:ext cx="5759369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185464" y="1143000"/>
            <a:ext cx="4572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7185464" y="3283634"/>
            <a:ext cx="4572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Рисунок 9"/>
          <p:cNvSpPr>
            <a:spLocks noGrp="1"/>
          </p:cNvSpPr>
          <p:nvPr>
            <p:ph type="pic" idx="1"/>
          </p:nvPr>
        </p:nvSpPr>
        <p:spPr>
          <a:xfrm>
            <a:off x="884909" y="1041002"/>
            <a:ext cx="560832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8"/>
          <p:cNvSpPr/>
          <p:nvPr/>
        </p:nvSpPr>
        <p:spPr>
          <a:xfrm flipH="1">
            <a:off x="10871200" y="0"/>
            <a:ext cx="1320800" cy="6858000"/>
          </a:xfrm>
          <a:prstGeom prst="rect">
            <a:avLst/>
          </a:prstGeom>
          <a:blipFill>
            <a:blip r:embed="rId13" cstate="print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609600" y="320040"/>
            <a:ext cx="9652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1" name="Текст 30"/>
          <p:cNvSpPr>
            <a:spLocks noGrp="1"/>
          </p:cNvSpPr>
          <p:nvPr>
            <p:ph type="body" idx="1"/>
          </p:nvPr>
        </p:nvSpPr>
        <p:spPr>
          <a:xfrm>
            <a:off x="609600" y="1609416"/>
            <a:ext cx="9652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27" name="Дата 26"/>
          <p:cNvSpPr>
            <a:spLocks noGrp="1"/>
          </p:cNvSpPr>
          <p:nvPr>
            <p:ph type="dt" sz="half" idx="2"/>
          </p:nvPr>
        </p:nvSpPr>
        <p:spPr>
          <a:xfrm>
            <a:off x="5661248" y="6557946"/>
            <a:ext cx="2669952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1D08CE4C-6772-4570-B53E-A309C16A8ADA}" type="datetimeFigureOut">
              <a:rPr lang="ru-RU" smtClean="0"/>
              <a:pPr/>
              <a:t>08.11.2017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3"/>
          </p:nvPr>
        </p:nvSpPr>
        <p:spPr>
          <a:xfrm>
            <a:off x="609600" y="6557946"/>
            <a:ext cx="48768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4"/>
          </p:nvPr>
        </p:nvSpPr>
        <p:spPr>
          <a:xfrm>
            <a:off x="8335264" y="6556248"/>
            <a:ext cx="784448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BCF7C6DC-7C10-434A-B4C6-8159346FE9B4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педагогика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smtClean="0"/>
              <a:t>Тема</a:t>
            </a:r>
            <a:r>
              <a:rPr lang="ru-RU" b="1" smtClean="0"/>
              <a:t>. </a:t>
            </a:r>
            <a:r>
              <a:rPr lang="ru-RU" b="1" dirty="0" smtClean="0"/>
              <a:t>Методология педагогики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815821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Принцип личностного подхода</a:t>
            </a:r>
            <a:r>
              <a:rPr lang="ru-RU" dirty="0"/>
              <a:t> ориентирует  исследователей при проведении  педагогических экспериментов и инноваций, в любых ситуациях на реальную личность, на реальный уровень интеллектуальных,  волевых, эмоциональных, физических и других личностных качеств. </a:t>
            </a:r>
          </a:p>
        </p:txBody>
      </p:sp>
    </p:spTree>
    <p:extLst>
      <p:ext uri="{BB962C8B-B14F-4D97-AF65-F5344CB8AC3E}">
        <p14:creationId xmlns:p14="http://schemas.microsoft.com/office/powerpoint/2010/main" val="21180054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Принцип </a:t>
            </a:r>
            <a:r>
              <a:rPr lang="ru-RU" b="1" dirty="0" err="1"/>
              <a:t>деятельностного</a:t>
            </a:r>
            <a:r>
              <a:rPr lang="ru-RU" b="1" dirty="0"/>
              <a:t> подхода</a:t>
            </a:r>
            <a:r>
              <a:rPr lang="ru-RU" dirty="0"/>
              <a:t>. Педагог должен учитывать характерные особенности того вида деятельности, который он организует с обучающимися и на основе которого осуществляются их обучение, воспитание и развитие. </a:t>
            </a:r>
          </a:p>
        </p:txBody>
      </p:sp>
    </p:spTree>
    <p:extLst>
      <p:ext uri="{BB962C8B-B14F-4D97-AF65-F5344CB8AC3E}">
        <p14:creationId xmlns:p14="http://schemas.microsoft.com/office/powerpoint/2010/main" val="234402337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800" b="1" dirty="0" smtClean="0"/>
              <a:t>Методы педагогических исследований</a:t>
            </a:r>
            <a:r>
              <a:rPr lang="ru-RU" sz="2800" dirty="0" smtClean="0"/>
              <a:t/>
            </a:r>
            <a:br>
              <a:rPr lang="ru-RU" sz="2800" dirty="0" smtClean="0"/>
            </a:br>
            <a:endParaRPr lang="ru-RU" sz="28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 smtClean="0"/>
              <a:t>Методика  </a:t>
            </a:r>
            <a:r>
              <a:rPr lang="ru-RU" b="1" dirty="0"/>
              <a:t>педагогического исследования-</a:t>
            </a:r>
            <a:r>
              <a:rPr lang="ru-RU" dirty="0"/>
              <a:t>упорядоченная совокупность приемов, способов организации и регуляции педагогического исследования, порядок их применения и интерпретации полученных  результатов при  достижении определенной научной цели.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37429977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b="1" dirty="0"/>
              <a:t>Группы общенаучных методов, используемые в педагогике:</a:t>
            </a:r>
            <a:endParaRPr lang="ru-RU" dirty="0"/>
          </a:p>
          <a:p>
            <a:r>
              <a:rPr lang="ru-RU" b="1" dirty="0"/>
              <a:t>Методы теоретического уровня</a:t>
            </a:r>
            <a:r>
              <a:rPr lang="ru-RU" dirty="0"/>
              <a:t>: отбор и классификация материала, изучение, анализ и синтез, сравнение, индукция и дедукция, моделирование, контент-анализ и др.</a:t>
            </a:r>
          </a:p>
          <a:p>
            <a:r>
              <a:rPr lang="ru-RU" b="1" dirty="0"/>
              <a:t>Социологические</a:t>
            </a:r>
            <a:r>
              <a:rPr lang="ru-RU" dirty="0"/>
              <a:t>: анкетирование, интервьюирование, рейтинг;</a:t>
            </a:r>
          </a:p>
          <a:p>
            <a:r>
              <a:rPr lang="ru-RU" b="1" dirty="0"/>
              <a:t>Социально-психологические</a:t>
            </a:r>
            <a:r>
              <a:rPr lang="ru-RU" dirty="0"/>
              <a:t>: социометрия, тестирование, тренинг;</a:t>
            </a:r>
          </a:p>
          <a:p>
            <a:r>
              <a:rPr lang="ru-RU" b="1" dirty="0"/>
              <a:t>Математические</a:t>
            </a:r>
            <a:r>
              <a:rPr lang="ru-RU" dirty="0"/>
              <a:t>: ранжирование, </a:t>
            </a:r>
            <a:r>
              <a:rPr lang="ru-RU" dirty="0" err="1"/>
              <a:t>шкалирование</a:t>
            </a:r>
            <a:r>
              <a:rPr lang="ru-RU" dirty="0"/>
              <a:t>, корреляция.</a:t>
            </a:r>
          </a:p>
        </p:txBody>
      </p:sp>
    </p:spTree>
    <p:extLst>
      <p:ext uri="{BB962C8B-B14F-4D97-AF65-F5344CB8AC3E}">
        <p14:creationId xmlns:p14="http://schemas.microsoft.com/office/powerpoint/2010/main" val="93589129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В системе </a:t>
            </a:r>
            <a:r>
              <a:rPr lang="ru-RU" b="1" dirty="0"/>
              <a:t>теоретических </a:t>
            </a:r>
            <a:r>
              <a:rPr lang="ru-RU" dirty="0"/>
              <a:t>методов  педагогического </a:t>
            </a:r>
            <a:r>
              <a:rPr lang="ru-RU" dirty="0" smtClean="0"/>
              <a:t>исследования наиболее </a:t>
            </a:r>
            <a:r>
              <a:rPr lang="ru-RU" dirty="0"/>
              <a:t>значимыми являются: </a:t>
            </a:r>
            <a:r>
              <a:rPr lang="ru-RU" i="1" dirty="0"/>
              <a:t>теоретический анализ  литературных источников </a:t>
            </a:r>
            <a:r>
              <a:rPr lang="ru-RU" dirty="0"/>
              <a:t>(используется на всех этапах исследования, особенно при разработке гипотез и систематизации  развивающих средств обучения), сравнительно-исторический анализ, метод моделирования, анализ базовых понятий исследования.</a:t>
            </a:r>
          </a:p>
        </p:txBody>
      </p:sp>
    </p:spTree>
    <p:extLst>
      <p:ext uri="{BB962C8B-B14F-4D97-AF65-F5344CB8AC3E}">
        <p14:creationId xmlns:p14="http://schemas.microsoft.com/office/powerpoint/2010/main" val="321348798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Эмпирические</a:t>
            </a:r>
            <a:r>
              <a:rPr lang="ru-RU" dirty="0"/>
              <a:t> методы исследования направлены на </a:t>
            </a:r>
            <a:r>
              <a:rPr lang="ru-RU" b="1" i="1" dirty="0"/>
              <a:t>накопление  педагогических фактов</a:t>
            </a:r>
            <a:r>
              <a:rPr lang="ru-RU" dirty="0"/>
              <a:t>, их отбор, анализ, синтез,  количественную обработку: это наблюдение, методы опроса (беседа, интервью,  анкетирование, тестирование), изучение продуктов и процесса  деятельности обучаемых и преподавателей, документации и архивных материалов; составление  монографических характеристик.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9735404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Метод педагогического наблюдения</a:t>
            </a:r>
            <a:r>
              <a:rPr lang="ru-RU" dirty="0"/>
              <a:t>- это целенаправленное, относительно длительное, организованное по специальной  программе  восприятие педагогического процесса, его отдельных видов, сторон в естественных условиях. Смысл метода наблюдения состоит в непосредственном и опосредованном восприятии изучаемых педагогических процессов наблюдателем.  Главная специфическая особенность наблюдения заключается в том, что оно не воздействует на объект изучения, не вызывает интересующие его явления, а </a:t>
            </a:r>
            <a:r>
              <a:rPr lang="ru-RU" b="1" dirty="0"/>
              <a:t>ждет</a:t>
            </a:r>
            <a:r>
              <a:rPr lang="ru-RU" dirty="0"/>
              <a:t> их естественного выражения.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9854370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Опрос</a:t>
            </a:r>
            <a:r>
              <a:rPr lang="ru-RU" dirty="0"/>
              <a:t> представляет собой метод, задания в котором  представлены в виде вопросов. Основан на получении письменной или устной </a:t>
            </a:r>
            <a:r>
              <a:rPr lang="ru-RU" dirty="0" smtClean="0"/>
              <a:t>информации </a:t>
            </a:r>
            <a:r>
              <a:rPr lang="ru-RU" dirty="0"/>
              <a:t>от самих обследуемых. Метод опроса используется  в педагогике двух формах: </a:t>
            </a:r>
            <a:r>
              <a:rPr lang="ru-RU" b="1" dirty="0"/>
              <a:t>анкетирования</a:t>
            </a:r>
            <a:r>
              <a:rPr lang="ru-RU" dirty="0"/>
              <a:t> и </a:t>
            </a:r>
            <a:r>
              <a:rPr lang="ru-RU" b="1" dirty="0"/>
              <a:t>беседы </a:t>
            </a:r>
            <a:r>
              <a:rPr lang="ru-RU" dirty="0"/>
              <a:t>(интервью). </a:t>
            </a:r>
          </a:p>
        </p:txBody>
      </p:sp>
    </p:spTree>
    <p:extLst>
      <p:ext uri="{BB962C8B-B14F-4D97-AF65-F5344CB8AC3E}">
        <p14:creationId xmlns:p14="http://schemas.microsoft.com/office/powerpoint/2010/main" val="40592471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Устный опрос (беседа, интервью), как правило, применяется в тех случаях, когда </a:t>
            </a:r>
            <a:r>
              <a:rPr lang="ru-RU"/>
              <a:t>необходимо </a:t>
            </a:r>
            <a:r>
              <a:rPr lang="ru-RU" smtClean="0"/>
              <a:t>вести </a:t>
            </a:r>
            <a:r>
              <a:rPr lang="ru-RU" dirty="0"/>
              <a:t>наблюдение за реакциями и поведением испытуемого. </a:t>
            </a:r>
          </a:p>
        </p:txBody>
      </p:sp>
    </p:spTree>
    <p:extLst>
      <p:ext uri="{BB962C8B-B14F-4D97-AF65-F5344CB8AC3E}">
        <p14:creationId xmlns:p14="http://schemas.microsoft.com/office/powerpoint/2010/main" val="34529287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Беседа (интервью</a:t>
            </a:r>
            <a:r>
              <a:rPr lang="ru-RU" dirty="0"/>
              <a:t>) –метод сбора фактов в процессе личного  общения по специально  составленной программе.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488342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Объектами педагогики могут быть ученики, воспитанники, учебные коллективы, учителя, воспитатели, педагогические коллективы, а также относящиеся к области воспитания и образования явления, которые обусловливают развитие индивида в процессе целенаправленной деятельности общества.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7674213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Метод анализа продуктов деятельности </a:t>
            </a:r>
            <a:r>
              <a:rPr lang="ru-RU" dirty="0"/>
              <a:t>позволяет исследователю</a:t>
            </a:r>
            <a:br>
              <a:rPr lang="ru-RU" dirty="0"/>
            </a:br>
            <a:r>
              <a:rPr lang="ru-RU" dirty="0"/>
              <a:t>получать  психологическую  информацию  об  испытуемых,  основываясь  на</a:t>
            </a:r>
            <a:br>
              <a:rPr lang="ru-RU" dirty="0"/>
            </a:br>
            <a:r>
              <a:rPr lang="ru-RU" dirty="0"/>
              <a:t>анализе   их   учебной   работы,   служебной   и   общественной   деятельности.</a:t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28106442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Тест-</a:t>
            </a:r>
            <a:r>
              <a:rPr lang="ru-RU" dirty="0"/>
              <a:t>стандартизованное испытание, предназначенное для  установления количественных (и качественных ) индивидуально- психологических различий.</a:t>
            </a:r>
          </a:p>
        </p:txBody>
      </p:sp>
    </p:spTree>
    <p:extLst>
      <p:ext uri="{BB962C8B-B14F-4D97-AF65-F5344CB8AC3E}">
        <p14:creationId xmlns:p14="http://schemas.microsoft.com/office/powerpoint/2010/main" val="297136245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Различают различные виды тестов: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тесты </a:t>
            </a:r>
            <a:r>
              <a:rPr lang="ru-RU" dirty="0"/>
              <a:t>для выявления успеваемости учащихся;</a:t>
            </a:r>
          </a:p>
          <a:p>
            <a:r>
              <a:rPr lang="ru-RU" dirty="0"/>
              <a:t>тесты для определения профессиональной предрасположенности;</a:t>
            </a:r>
          </a:p>
          <a:p>
            <a:r>
              <a:rPr lang="ru-RU" dirty="0"/>
              <a:t>тесты для выявления уровня интеллекта;</a:t>
            </a:r>
          </a:p>
          <a:p>
            <a:r>
              <a:rPr lang="ru-RU" dirty="0"/>
              <a:t>тесты для выявления креативности.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7668424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i="1" dirty="0"/>
              <a:t>Методы изучения  педагогического процесса в измененных и точно учитываемых условиях: педагогический </a:t>
            </a:r>
            <a:r>
              <a:rPr lang="ru-RU" b="1" i="1" dirty="0" err="1"/>
              <a:t>экперимент</a:t>
            </a:r>
            <a:r>
              <a:rPr lang="ru-RU" b="1" i="1" dirty="0"/>
              <a:t> (естественный, лабораторный, формирующий)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133727615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Педагогический эксперимент - </a:t>
            </a:r>
            <a:r>
              <a:rPr lang="ru-RU" dirty="0"/>
              <a:t>научно поставленный  опыт в области учебной или воспитательной работы с целью  выявления взаимозависимости между исследуемыми явлениями. </a:t>
            </a:r>
          </a:p>
        </p:txBody>
      </p:sp>
    </p:spTree>
    <p:extLst>
      <p:ext uri="{BB962C8B-B14F-4D97-AF65-F5344CB8AC3E}">
        <p14:creationId xmlns:p14="http://schemas.microsoft.com/office/powerpoint/2010/main" val="273207184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/>
              <a:t>Главное отличие эксперимента от наблюдения состоит в том, что экспериментатор воздействует на исследуемый объект в соответствии с гипотезой исследования.</a:t>
            </a:r>
          </a:p>
        </p:txBody>
      </p:sp>
    </p:spTree>
    <p:extLst>
      <p:ext uri="{BB962C8B-B14F-4D97-AF65-F5344CB8AC3E}">
        <p14:creationId xmlns:p14="http://schemas.microsoft.com/office/powerpoint/2010/main" val="39978013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Виды эксперимента: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- </a:t>
            </a:r>
            <a:r>
              <a:rPr lang="ru-RU" dirty="0"/>
              <a:t>лабораторный, который проводится в специально созданных условиях и позволяет точно регистрировать характер воздействия на испытуемых и их ответные реакции;</a:t>
            </a:r>
          </a:p>
          <a:p>
            <a:r>
              <a:rPr lang="ru-RU" dirty="0"/>
              <a:t>- естественный, проводимый в обычных условиях учебно-воспитательной работы, когда испытуемые не знают, что принимают участие в эксперименте.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72504225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b="1" dirty="0"/>
              <a:t>Естественный эксперимент</a:t>
            </a:r>
            <a:r>
              <a:rPr lang="ru-RU" dirty="0"/>
              <a:t> (впервые предложен А.Ф. Лазурским в 1910 г.) по своему замыслу должен исключать то напряжение, которое возникает у испытуемого, знающего, что над ним экспериментируют, и перенести исследование в обыч­ные, естественные условия (урок, беседа, игра, приготовление домашних заданий и т.д.). Естественный эксперимент вырос из педагогической практики, здесь же он получил широкое применение и признание.</a:t>
            </a:r>
          </a:p>
          <a:p>
            <a:r>
              <a:rPr lang="ru-RU" dirty="0"/>
              <a:t>Основное</a:t>
            </a:r>
            <a:r>
              <a:rPr lang="ru-RU" b="1" dirty="0"/>
              <a:t> отличие </a:t>
            </a:r>
            <a:r>
              <a:rPr lang="ru-RU" dirty="0"/>
              <a:t>заключается  в сочетании  </a:t>
            </a:r>
            <a:r>
              <a:rPr lang="ru-RU" dirty="0" err="1"/>
              <a:t>экспериментальности</a:t>
            </a:r>
            <a:r>
              <a:rPr lang="ru-RU" dirty="0"/>
              <a:t> исследования с естественностью условий поведения.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2464980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Формирующий эксперимент</a:t>
            </a:r>
            <a:r>
              <a:rPr lang="ru-RU" dirty="0"/>
              <a:t>- это метод исследования психического развития </a:t>
            </a:r>
            <a:r>
              <a:rPr lang="ru-RU" dirty="0" smtClean="0"/>
              <a:t>учащихся </a:t>
            </a:r>
            <a:r>
              <a:rPr lang="ru-RU" dirty="0"/>
              <a:t>в условиях специально организованного  экспериментального педагогического процесса.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91444391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С педагогическим экспериментом связано моделирование </a:t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b="1" dirty="0" smtClean="0"/>
              <a:t>Моделирование </a:t>
            </a:r>
            <a:r>
              <a:rPr lang="ru-RU" b="1" dirty="0"/>
              <a:t>как метод создания и исследования моделей </a:t>
            </a:r>
            <a:r>
              <a:rPr lang="ru-RU" dirty="0"/>
              <a:t>решает следующие задачи:</a:t>
            </a:r>
          </a:p>
          <a:p>
            <a:r>
              <a:rPr lang="ru-RU" dirty="0"/>
              <a:t>-оптимизация структуры подачи учебного материала;</a:t>
            </a:r>
          </a:p>
          <a:p>
            <a:r>
              <a:rPr lang="ru-RU" dirty="0"/>
              <a:t>- моделирование речи;</a:t>
            </a:r>
          </a:p>
          <a:p>
            <a:r>
              <a:rPr lang="ru-RU" dirty="0"/>
              <a:t>-улучшение планирования учебного процесса;</a:t>
            </a:r>
          </a:p>
          <a:p>
            <a:r>
              <a:rPr lang="ru-RU" dirty="0"/>
              <a:t>-управление познавательной деятельности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004198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 smtClean="0"/>
              <a:t>Предметом педагогики</a:t>
            </a:r>
            <a:r>
              <a:rPr lang="ru-RU" dirty="0" smtClean="0"/>
              <a:t> как науки является педагогический процесс, т.е. процесс обучения и воспитания человека как особая функция общества, реализуемая в условиях той или иной педагогической системы.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600" b="1" i="1" dirty="0" smtClean="0"/>
              <a:t>Методы обработки данных: математические, статистические, графические, табличные и др.</a:t>
            </a:r>
            <a:r>
              <a:rPr lang="ru-RU" sz="3600" dirty="0" smtClean="0"/>
              <a:t/>
            </a:r>
            <a:br>
              <a:rPr lang="ru-RU" sz="3600" dirty="0" smtClean="0"/>
            </a:br>
            <a:endParaRPr lang="ru-RU" sz="36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b="1" dirty="0" smtClean="0"/>
              <a:t>Математические </a:t>
            </a:r>
            <a:r>
              <a:rPr lang="ru-RU" b="1" dirty="0"/>
              <a:t>методы</a:t>
            </a:r>
            <a:r>
              <a:rPr lang="ru-RU" dirty="0"/>
              <a:t>, которые устанавливают количественные зависимости:</a:t>
            </a:r>
          </a:p>
          <a:p>
            <a:pPr marL="0" indent="0">
              <a:buNone/>
            </a:pPr>
            <a:r>
              <a:rPr lang="ru-RU" dirty="0"/>
              <a:t>- регистрация, т.е. выявление определенного количества явлений данного класса и подсчет  этого количества;</a:t>
            </a:r>
          </a:p>
          <a:p>
            <a:pPr marL="0" indent="0">
              <a:buNone/>
            </a:pPr>
            <a:r>
              <a:rPr lang="ru-RU" dirty="0"/>
              <a:t>-ранжирование или метод ранговой оценки;</a:t>
            </a:r>
          </a:p>
          <a:p>
            <a:pPr marL="0" indent="0">
              <a:buNone/>
            </a:pPr>
            <a:r>
              <a:rPr lang="ru-RU" dirty="0"/>
              <a:t>-</a:t>
            </a:r>
            <a:r>
              <a:rPr lang="ru-RU" dirty="0" err="1"/>
              <a:t>шкалирование</a:t>
            </a:r>
            <a:r>
              <a:rPr lang="ru-RU" dirty="0"/>
              <a:t> дает возможность  оценить отдельные стороны педагогического явления</a:t>
            </a:r>
          </a:p>
          <a:p>
            <a:r>
              <a:rPr lang="ru-RU" b="1" dirty="0"/>
              <a:t>Методы оценивания</a:t>
            </a:r>
            <a:r>
              <a:rPr lang="ru-RU" dirty="0"/>
              <a:t>: самооценка,  педагогический консилиум и др.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77073468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29409829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15451332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27926057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0484541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66156145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55845538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59694348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468200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Основными категориями педагогики являются: обучение; воспитание; образование; развитие; самообразование; педагогический процесс; педагогическая система; педагогическая деятельность; педагогическая технология; педагогическое взаимодействие.</a:t>
            </a:r>
            <a:endParaRPr lang="ru-RU" smtClean="0"/>
          </a:p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Методология педагогики. </a:t>
            </a:r>
            <a:r>
              <a:rPr lang="ru-RU" dirty="0" smtClean="0"/>
              <a:t/>
            </a:r>
            <a:br>
              <a:rPr lang="ru-RU" dirty="0" smtClean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Успех </a:t>
            </a:r>
            <a:r>
              <a:rPr lang="ru-RU" dirty="0"/>
              <a:t>любой науки  во многом зависит  от разработки методов исследования. Из истории развития педагогики видно, что  изначально педагогическая мысль базировалась на философии, выдающиеся мыслители и философы являлись  и первыми учителями человечества.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567746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Метод</a:t>
            </a:r>
            <a:r>
              <a:rPr lang="ru-RU" dirty="0"/>
              <a:t> (от греч. «путь»)-путь познания, способ построения и обоснования научного знания, способ, посредством которого познается предмет науки.</a:t>
            </a:r>
          </a:p>
          <a:p>
            <a:r>
              <a:rPr lang="ru-RU" b="1" dirty="0"/>
              <a:t>Методология науки</a:t>
            </a:r>
            <a:r>
              <a:rPr lang="ru-RU" dirty="0"/>
              <a:t>– учение о  принципах  построения, формах и способах научного познания. В широком смысле – это совокупность  наиболее общих, мировоззренческих принципов, применяемых при решении  как теоретических, так и практических задач; в узком – это учение о методах. Методологию понимают также  как учение о методе научного познания и преобразования мира.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696912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Методология педагогики - </a:t>
            </a:r>
            <a:r>
              <a:rPr lang="ru-RU" dirty="0"/>
              <a:t>это учение о наиболее  общих педагогических методах, подходах, принципах  изучения и  организации  практики  воспитания и обучения; включает в себя  учение о структуре, логической организации, методах и средствах  деятельности в области теории и практики.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283763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1400" b="1" dirty="0" smtClean="0"/>
              <a:t>Методологические принципы </a:t>
            </a:r>
            <a:r>
              <a:rPr lang="ru-RU" sz="1400" dirty="0" smtClean="0"/>
              <a:t>также должны соблюдаться и при проведении педагогического исследования. </a:t>
            </a:r>
            <a:br>
              <a:rPr lang="ru-RU" sz="1400" dirty="0" smtClean="0"/>
            </a:br>
            <a:r>
              <a:rPr lang="ru-RU" sz="1400" dirty="0" smtClean="0"/>
              <a:t>Основные из них:</a:t>
            </a:r>
            <a:br>
              <a:rPr lang="ru-RU" sz="1400" dirty="0" smtClean="0"/>
            </a:br>
            <a:endParaRPr lang="ru-RU" sz="14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 smtClean="0"/>
              <a:t>Принцип </a:t>
            </a:r>
            <a:r>
              <a:rPr lang="ru-RU" b="1" dirty="0"/>
              <a:t>единства  исторического и  логического </a:t>
            </a:r>
            <a:r>
              <a:rPr lang="ru-RU" dirty="0"/>
              <a:t>предполагает необходимость учета  того, что было сделано ранее по той или иной проблеме (в истории педагогики, педагогической теории,  передовой педагогической  практике), и параллельно на логическом уровне осуществить  анализ теоретического и эмпирического материала с целью его усовершенствования или создания  принципиально новой педагогической теории или технологии  обучения  и  воспитания. </a:t>
            </a:r>
          </a:p>
        </p:txBody>
      </p:sp>
    </p:spTree>
    <p:extLst>
      <p:ext uri="{BB962C8B-B14F-4D97-AF65-F5344CB8AC3E}">
        <p14:creationId xmlns:p14="http://schemas.microsoft.com/office/powerpoint/2010/main" val="13667258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b="1" dirty="0"/>
              <a:t>Системный подход</a:t>
            </a:r>
            <a:r>
              <a:rPr lang="ru-RU" dirty="0"/>
              <a:t> – наиболее надежная методологическая  основа в развитии  педагогической науки.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37880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Изящная">
  <a:themeElements>
    <a:clrScheme name="Изящная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Изящная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Изящная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46</TotalTime>
  <Words>1094</Words>
  <Application>Microsoft Office PowerPoint</Application>
  <PresentationFormat>Произвольный</PresentationFormat>
  <Paragraphs>56</Paragraphs>
  <Slides>38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38</vt:i4>
      </vt:variant>
    </vt:vector>
  </HeadingPairs>
  <TitlesOfParts>
    <vt:vector size="39" baseType="lpstr">
      <vt:lpstr>Изящная</vt:lpstr>
      <vt:lpstr>педагогика</vt:lpstr>
      <vt:lpstr>Презентация PowerPoint</vt:lpstr>
      <vt:lpstr>Презентация PowerPoint</vt:lpstr>
      <vt:lpstr>Презентация PowerPoint</vt:lpstr>
      <vt:lpstr>Методология педагогики.  </vt:lpstr>
      <vt:lpstr>Презентация PowerPoint</vt:lpstr>
      <vt:lpstr>Презентация PowerPoint</vt:lpstr>
      <vt:lpstr>Методологические принципы также должны соблюдаться и при проведении педагогического исследования.  Основные из них: </vt:lpstr>
      <vt:lpstr>Презентация PowerPoint</vt:lpstr>
      <vt:lpstr>Презентация PowerPoint</vt:lpstr>
      <vt:lpstr>Презентация PowerPoint</vt:lpstr>
      <vt:lpstr>Методы педагогических исследований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Различают различные виды тестов: </vt:lpstr>
      <vt:lpstr>Презентация PowerPoint</vt:lpstr>
      <vt:lpstr>Презентация PowerPoint</vt:lpstr>
      <vt:lpstr>Презентация PowerPoint</vt:lpstr>
      <vt:lpstr>Виды эксперимента: </vt:lpstr>
      <vt:lpstr>Презентация PowerPoint</vt:lpstr>
      <vt:lpstr>Презентация PowerPoint</vt:lpstr>
      <vt:lpstr>С педагогическим экспериментом связано моделирование  </vt:lpstr>
      <vt:lpstr>Методы обработки данных: математические, статистические, графические, табличные и др.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педагогика</dc:title>
  <dc:creator>Олег Валентинович</dc:creator>
  <cp:lastModifiedBy>plav</cp:lastModifiedBy>
  <cp:revision>23</cp:revision>
  <dcterms:created xsi:type="dcterms:W3CDTF">2016-08-31T18:56:16Z</dcterms:created>
  <dcterms:modified xsi:type="dcterms:W3CDTF">2017-11-08T13:01:57Z</dcterms:modified>
</cp:coreProperties>
</file>

<file path=docProps/thumbnail.jpeg>
</file>